
<file path=[Content_Types].xml><?xml version="1.0" encoding="utf-8"?>
<Types xmlns="http://schemas.openxmlformats.org/package/2006/content-types">
  <Default Extension="png" ContentType="image/png"/>
  <Default Extension="mp3" ContentType="audio/mpeg"/>
  <Default Extension="tmp"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9" r:id="rId33"/>
    <p:sldId id="290" r:id="rId34"/>
    <p:sldId id="291" r:id="rId35"/>
    <p:sldId id="292" r:id="rId36"/>
    <p:sldId id="293" r:id="rId37"/>
    <p:sldId id="29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6D5A"/>
    <a:srgbClr val="38EE06"/>
    <a:srgbClr val="2ED4F0"/>
    <a:srgbClr val="90EDB5"/>
    <a:srgbClr val="F0474D"/>
    <a:srgbClr val="00CAFA"/>
    <a:srgbClr val="4BB181"/>
    <a:srgbClr val="33C7EC"/>
    <a:srgbClr val="225778"/>
    <a:srgbClr val="9FD6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416" autoAdjust="0"/>
  </p:normalViewPr>
  <p:slideViewPr>
    <p:cSldViewPr snapToGrid="0">
      <p:cViewPr varScale="1">
        <p:scale>
          <a:sx n="70" d="100"/>
          <a:sy n="70" d="100"/>
        </p:scale>
        <p:origin x="294" y="66"/>
      </p:cViewPr>
      <p:guideLst/>
    </p:cSldViewPr>
  </p:slideViewPr>
  <p:notesTextViewPr>
    <p:cViewPr>
      <p:scale>
        <a:sx n="1" d="1"/>
        <a:sy n="1" d="1"/>
      </p:scale>
      <p:origin x="0" y="-192"/>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60FF58-6F29-4C5E-8EE3-2D933DD4F414}" type="datetimeFigureOut">
              <a:rPr lang="en-US" smtClean="0"/>
              <a:t>12/7/2018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A4C2F-5764-4358-825D-F0428E21572D}" type="slidenum">
              <a:rPr lang="en-US" smtClean="0"/>
              <a:t>‹#›</a:t>
            </a:fld>
            <a:endParaRPr lang="en-US"/>
          </a:p>
        </p:txBody>
      </p:sp>
    </p:spTree>
    <p:extLst>
      <p:ext uri="{BB962C8B-B14F-4D97-AF65-F5344CB8AC3E}">
        <p14:creationId xmlns:p14="http://schemas.microsoft.com/office/powerpoint/2010/main" val="613027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Nazi_Germany" TargetMode="External"/><Relationship Id="rId13" Type="http://schemas.openxmlformats.org/officeDocument/2006/relationships/hyperlink" Target="https://en.wikipedia.org/wiki/IBM" TargetMode="External"/><Relationship Id="rId3" Type="http://schemas.openxmlformats.org/officeDocument/2006/relationships/hyperlink" Target="https://en.wikipedia.org/wiki/Help:IPA/Standard_German" TargetMode="External"/><Relationship Id="rId7" Type="http://schemas.openxmlformats.org/officeDocument/2006/relationships/hyperlink" Target="https://en.wikipedia.org/wiki/Z3_(computer)" TargetMode="External"/><Relationship Id="rId12" Type="http://schemas.openxmlformats.org/officeDocument/2006/relationships/hyperlink" Target="https://en.wikipedia.org/wiki/United_States"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Turing_completeness" TargetMode="External"/><Relationship Id="rId11" Type="http://schemas.openxmlformats.org/officeDocument/2006/relationships/hyperlink" Target="https://en.wikipedia.org/wiki/United_Kingdom" TargetMode="External"/><Relationship Id="rId5" Type="http://schemas.openxmlformats.org/officeDocument/2006/relationships/hyperlink" Target="https://en.wikipedia.org/wiki/Computer_pioneer" TargetMode="External"/><Relationship Id="rId10" Type="http://schemas.openxmlformats.org/officeDocument/2006/relationships/hyperlink" Target="https://en.wikipedia.org/wiki/World_War_II" TargetMode="External"/><Relationship Id="rId4" Type="http://schemas.openxmlformats.org/officeDocument/2006/relationships/hyperlink" Target="https://en.wikipedia.org/wiki/Civil_engineer" TargetMode="External"/><Relationship Id="rId9" Type="http://schemas.openxmlformats.org/officeDocument/2006/relationships/hyperlink" Target="https://en.wikipedia.org/wiki/Konrad_Zuse#cite_note-books.google.com-11"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Mycology"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en.wikipedia.org/wiki/Cornell_University" TargetMode="External"/><Relationship Id="rId5" Type="http://schemas.openxmlformats.org/officeDocument/2006/relationships/hyperlink" Target="https://en.wikipedia.org/wiki/Discomycetes" TargetMode="External"/><Relationship Id="rId4" Type="http://schemas.openxmlformats.org/officeDocument/2006/relationships/hyperlink" Target="https://en.wikipedia.org/wiki/Mycotaxon"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en.wikipedia.org/wiki/Search_tree" TargetMode="External"/><Relationship Id="rId3" Type="http://schemas.openxmlformats.org/officeDocument/2006/relationships/hyperlink" Target="https://en.wikipedia.org/wiki/Computer_science" TargetMode="External"/><Relationship Id="rId7" Type="http://schemas.openxmlformats.org/officeDocument/2006/relationships/hyperlink" Target="https://en.wikipedia.org/wiki/Node_(computer_science)"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en.wikipedia.org/wiki/Breadth-first_search" TargetMode="External"/><Relationship Id="rId5" Type="http://schemas.openxmlformats.org/officeDocument/2006/relationships/hyperlink" Target="https://en.wikipedia.org/wiki/State_space_search" TargetMode="External"/><Relationship Id="rId4" Type="http://schemas.openxmlformats.org/officeDocument/2006/relationships/hyperlink" Target="https://en.wikipedia.org/wiki/Iterative_deepening_depth-first_search#cite_note-2" TargetMode="External"/><Relationship Id="rId9" Type="http://schemas.openxmlformats.org/officeDocument/2006/relationships/hyperlink" Target="https://en.wikipedia.org/wiki/Depth-first_search"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vi.wikipedia.org/wiki/Khoa_h%E1%BB%8Dc_m%C3%A1y_t%C3%ADnh" TargetMode="External"/><Relationship Id="rId3" Type="http://schemas.openxmlformats.org/officeDocument/2006/relationships/hyperlink" Target="https://vi.wikipedia.org/wiki/Khoa_h%E1%BB%8Dc_ch%C3%ADnh_tr%E1%BB%8B" TargetMode="External"/><Relationship Id="rId7" Type="http://schemas.openxmlformats.org/officeDocument/2006/relationships/hyperlink" Target="https://vi.wikipedia.org/w/index.php?title=Nh%E1%BA%ADn_th%E1%BB%A9c_t%C3%A2m_l%C3%BD&amp;action=edit&amp;redlink=1"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vi.wikipedia.org/wiki/%C4%90%E1%BA%A1i_h%E1%BB%8Dc_Carnegie_Mellon" TargetMode="External"/><Relationship Id="rId5" Type="http://schemas.openxmlformats.org/officeDocument/2006/relationships/hyperlink" Target="https://vi.wikipedia.org/wiki/X%C3%A3_h%E1%BB%99i_h%E1%BB%8Dc" TargetMode="External"/><Relationship Id="rId4" Type="http://schemas.openxmlformats.org/officeDocument/2006/relationships/hyperlink" Target="https://vi.wikipedia.org/wiki/Kinh_t%E1%BA%BF" TargetMode="External"/><Relationship Id="rId9" Type="http://schemas.openxmlformats.org/officeDocument/2006/relationships/hyperlink" Target="https://vi.wikipedia.org/wiki/Khoa_h%E1%BB%8Dc_x%C3%A3_h%E1%BB%99i"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vi.wikipedia.org/wiki/Khoa_h%E1%BB%8Dc_m%C3%A1y_t%C3%ADnh" TargetMode="External"/><Relationship Id="rId3" Type="http://schemas.openxmlformats.org/officeDocument/2006/relationships/hyperlink" Target="https://vi.wikipedia.org/wiki/Khoa_h%E1%BB%8Dc_ch%C3%ADnh_tr%E1%BB%8B" TargetMode="External"/><Relationship Id="rId7" Type="http://schemas.openxmlformats.org/officeDocument/2006/relationships/hyperlink" Target="https://vi.wikipedia.org/w/index.php?title=Nh%E1%BA%ADn_th%E1%BB%A9c_t%C3%A2m_l%C3%BD&amp;action=edit&amp;redlink=1"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vi.wikipedia.org/wiki/%C4%90%E1%BA%A1i_h%E1%BB%8Dc_Carnegie_Mellon" TargetMode="External"/><Relationship Id="rId5" Type="http://schemas.openxmlformats.org/officeDocument/2006/relationships/hyperlink" Target="https://vi.wikipedia.org/wiki/X%C3%A3_h%E1%BB%99i_h%E1%BB%8Dc" TargetMode="External"/><Relationship Id="rId4" Type="http://schemas.openxmlformats.org/officeDocument/2006/relationships/hyperlink" Target="https://vi.wikipedia.org/wiki/Kinh_t%E1%BA%BF" TargetMode="External"/><Relationship Id="rId9" Type="http://schemas.openxmlformats.org/officeDocument/2006/relationships/hyperlink" Target="https://vi.wikipedia.org/wiki/Khoa_h%E1%BB%8Dc_x%C3%A3_h%E1%BB%99i"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Computer_scientist" TargetMode="External"/><Relationship Id="rId7" Type="http://schemas.openxmlformats.org/officeDocument/2006/relationships/hyperlink" Target="https://en.wikipedia.org/wiki/Columbia_University"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Midwood_High_School" TargetMode="External"/><Relationship Id="rId5" Type="http://schemas.openxmlformats.org/officeDocument/2006/relationships/hyperlink" Target="https://en.wikipedia.org/wiki/Mandatory_Palestine" TargetMode="External"/><Relationship Id="rId4" Type="http://schemas.openxmlformats.org/officeDocument/2006/relationships/hyperlink" Target="https://en.wikipedia.org/wiki/Massachusetts_Institute_of_Technology"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MYCIN"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en.wikipedia.org/wiki/Edward_H._Shortliffe#cite_note-1" TargetMode="External"/><Relationship Id="rId4" Type="http://schemas.openxmlformats.org/officeDocument/2006/relationships/hyperlink" Target="https://en.wikipedia.org/wiki/Artificial_intelligenc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102 185 248</a:t>
            </a:r>
          </a:p>
          <a:p>
            <a:r>
              <a:rPr lang="en-IN" dirty="0"/>
              <a:t>76 171 246</a:t>
            </a:r>
          </a:p>
          <a:p>
            <a:r>
              <a:rPr lang="en-IN" dirty="0"/>
              <a:t>76 162 235</a:t>
            </a:r>
          </a:p>
          <a:p>
            <a:r>
              <a:rPr lang="en-IN" dirty="0"/>
              <a:t>70 148 219</a:t>
            </a:r>
          </a:p>
          <a:p>
            <a:r>
              <a:rPr lang="en-IN" dirty="0"/>
              <a:t>102 155 216</a:t>
            </a:r>
          </a:p>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a:t>
            </a:r>
          </a:p>
        </p:txBody>
      </p:sp>
      <p:sp>
        <p:nvSpPr>
          <p:cNvPr id="4" name="Slide Number Placeholder 3"/>
          <p:cNvSpPr>
            <a:spLocks noGrp="1"/>
          </p:cNvSpPr>
          <p:nvPr>
            <p:ph type="sldNum" sz="quarter" idx="10"/>
          </p:nvPr>
        </p:nvSpPr>
        <p:spPr/>
        <p:txBody>
          <a:bodyPr/>
          <a:lstStyle/>
          <a:p>
            <a:fld id="{AE3FC347-6225-42CD-A12E-30F36FA3E6F2}" type="slidenum">
              <a:rPr lang="en-IN" smtClean="0">
                <a:solidFill>
                  <a:prstClr val="black"/>
                </a:solidFill>
              </a:rPr>
              <a:pPr/>
              <a:t>2</a:t>
            </a:fld>
            <a:endParaRPr lang="en-IN">
              <a:solidFill>
                <a:prstClr val="black"/>
              </a:solidFill>
            </a:endParaRPr>
          </a:p>
        </p:txBody>
      </p:sp>
    </p:spTree>
    <p:extLst>
      <p:ext uri="{BB962C8B-B14F-4D97-AF65-F5344CB8AC3E}">
        <p14:creationId xmlns:p14="http://schemas.microsoft.com/office/powerpoint/2010/main" val="3661843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dirty="0" smtClean="0">
                <a:solidFill>
                  <a:schemeClr val="tx1"/>
                </a:solidFill>
                <a:effectLst/>
                <a:latin typeface="+mn-lt"/>
                <a:ea typeface="+mn-ea"/>
                <a:cs typeface="+mn-cs"/>
              </a:rPr>
              <a:t>Vào năm 1974, Erno Rubik chỉ là một giảng viên thiết kế 29 tuổi và vẫn đang loay hoay với một đống các khối gỗ nhỏ trong căn hộ nhỏ ở Budapest (Hungary), nơi ông sống cùng với mẹ.</a:t>
            </a:r>
            <a:r>
              <a:rPr lang="en-US"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người ta tính được rằng có đến 43x1.018 khả năng tồn tại với khối Rubik; khả năng ngẫu nhiên đưa chúng về đúng vị trí ban đầu gần như bằng 0</a:t>
            </a:r>
            <a:r>
              <a:rPr lang="en-US" sz="1200" b="0" i="0" u="none" strike="noStrike" kern="1200" dirty="0" smtClean="0">
                <a:solidFill>
                  <a:schemeClr val="tx1"/>
                </a:solidFill>
                <a:effectLst/>
                <a:latin typeface="+mn-lt"/>
                <a:ea typeface="+mn-ea"/>
                <a:cs typeface="+mn-cs"/>
              </a:rPr>
              <a:t>. </a:t>
            </a:r>
            <a:r>
              <a:rPr lang="vi-VN" sz="1200" b="0" i="0" u="none" strike="noStrike" kern="1200" smtClean="0">
                <a:solidFill>
                  <a:schemeClr val="tx1"/>
                </a:solidFill>
                <a:effectLst/>
                <a:latin typeface="+mn-lt"/>
                <a:ea typeface="+mn-ea"/>
                <a:cs typeface="+mn-cs"/>
              </a:rPr>
              <a:t>Phải mất đến một tháng vặn xoắn nhiều lần trong căn phòng của mình, ông mới giải được khối Rubik.</a:t>
            </a:r>
            <a:endParaRPr lang="en-US"/>
          </a:p>
        </p:txBody>
      </p:sp>
      <p:sp>
        <p:nvSpPr>
          <p:cNvPr id="4" name="Slide Number Placeholder 3"/>
          <p:cNvSpPr>
            <a:spLocks noGrp="1"/>
          </p:cNvSpPr>
          <p:nvPr>
            <p:ph type="sldNum" sz="quarter" idx="10"/>
          </p:nvPr>
        </p:nvSpPr>
        <p:spPr/>
        <p:txBody>
          <a:bodyPr/>
          <a:lstStyle/>
          <a:p>
            <a:fld id="{DDFA4C2F-5764-4358-825D-F0428E21572D}" type="slidenum">
              <a:rPr lang="en-US" smtClean="0"/>
              <a:t>17</a:t>
            </a:fld>
            <a:endParaRPr lang="en-US"/>
          </a:p>
        </p:txBody>
      </p:sp>
    </p:spTree>
    <p:extLst>
      <p:ext uri="{BB962C8B-B14F-4D97-AF65-F5344CB8AC3E}">
        <p14:creationId xmlns:p14="http://schemas.microsoft.com/office/powerpoint/2010/main" val="2540022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dirty="0" smtClean="0">
                <a:solidFill>
                  <a:schemeClr val="tx1"/>
                </a:solidFill>
                <a:effectLst/>
                <a:latin typeface="+mn-lt"/>
                <a:ea typeface="+mn-ea"/>
                <a:cs typeface="+mn-cs"/>
              </a:rPr>
              <a:t>Vào năm 1974, Erno Rubik chỉ là một giảng viên thiết kế 29 tuổi và vẫn đang loay hoay với một đống các khối gỗ nhỏ trong căn hộ nhỏ ở Budapest (Hungary), nơi ông sống cùng với mẹ.</a:t>
            </a:r>
            <a:r>
              <a:rPr lang="en-US"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người ta tính được rằng có đến 43x1.018 khả năng tồn tại với khối Rubik; khả năng ngẫu nhiên đưa chúng về đúng vị trí ban đầu gần như bằng 0</a:t>
            </a:r>
            <a:r>
              <a:rPr lang="en-US" sz="1200" b="0" i="0" u="none" strike="noStrike" kern="1200" dirty="0" smtClean="0">
                <a:solidFill>
                  <a:schemeClr val="tx1"/>
                </a:solidFill>
                <a:effectLst/>
                <a:latin typeface="+mn-lt"/>
                <a:ea typeface="+mn-ea"/>
                <a:cs typeface="+mn-cs"/>
              </a:rPr>
              <a:t>. </a:t>
            </a:r>
            <a:r>
              <a:rPr lang="vi-VN" sz="1200" b="0" i="0" u="none" strike="noStrike" kern="1200" smtClean="0">
                <a:solidFill>
                  <a:schemeClr val="tx1"/>
                </a:solidFill>
                <a:effectLst/>
                <a:latin typeface="+mn-lt"/>
                <a:ea typeface="+mn-ea"/>
                <a:cs typeface="+mn-cs"/>
              </a:rPr>
              <a:t>Phải mất đến một tháng vặn xoắn nhiều lần trong căn phòng của mình, ông mới giải được khối Rubik.</a:t>
            </a:r>
            <a:endParaRPr lang="en-US"/>
          </a:p>
        </p:txBody>
      </p:sp>
      <p:sp>
        <p:nvSpPr>
          <p:cNvPr id="4" name="Slide Number Placeholder 3"/>
          <p:cNvSpPr>
            <a:spLocks noGrp="1"/>
          </p:cNvSpPr>
          <p:nvPr>
            <p:ph type="sldNum" sz="quarter" idx="10"/>
          </p:nvPr>
        </p:nvSpPr>
        <p:spPr/>
        <p:txBody>
          <a:bodyPr/>
          <a:lstStyle/>
          <a:p>
            <a:fld id="{DDFA4C2F-5764-4358-825D-F0428E21572D}" type="slidenum">
              <a:rPr lang="en-US" smtClean="0"/>
              <a:t>18</a:t>
            </a:fld>
            <a:endParaRPr lang="en-US"/>
          </a:p>
        </p:txBody>
      </p:sp>
    </p:spTree>
    <p:extLst>
      <p:ext uri="{BB962C8B-B14F-4D97-AF65-F5344CB8AC3E}">
        <p14:creationId xmlns:p14="http://schemas.microsoft.com/office/powerpoint/2010/main" val="4106276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vi-VN" sz="1200" dirty="0" smtClean="0">
              <a:latin typeface="Arial (Body)"/>
              <a:cs typeface="Arial" panose="020B0604020202020204" pitchFamily="34" charset="0"/>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20</a:t>
            </a:fld>
            <a:endParaRPr lang="en-US"/>
          </a:p>
        </p:txBody>
      </p:sp>
    </p:spTree>
    <p:extLst>
      <p:ext uri="{BB962C8B-B14F-4D97-AF65-F5344CB8AC3E}">
        <p14:creationId xmlns:p14="http://schemas.microsoft.com/office/powerpoint/2010/main" val="4129998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vi-VN" sz="1200" dirty="0" smtClean="0">
              <a:latin typeface="Arial (Body)"/>
              <a:cs typeface="Arial" panose="020B0604020202020204" pitchFamily="34" charset="0"/>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21</a:t>
            </a:fld>
            <a:endParaRPr lang="en-US"/>
          </a:p>
        </p:txBody>
      </p:sp>
    </p:spTree>
    <p:extLst>
      <p:ext uri="{BB962C8B-B14F-4D97-AF65-F5344CB8AC3E}">
        <p14:creationId xmlns:p14="http://schemas.microsoft.com/office/powerpoint/2010/main" val="3525764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vi-VN" sz="1200" dirty="0" smtClean="0">
              <a:latin typeface="Arial (Body)"/>
              <a:cs typeface="Arial" panose="020B0604020202020204" pitchFamily="34" charset="0"/>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22</a:t>
            </a:fld>
            <a:endParaRPr lang="en-US"/>
          </a:p>
        </p:txBody>
      </p:sp>
    </p:spTree>
    <p:extLst>
      <p:ext uri="{BB962C8B-B14F-4D97-AF65-F5344CB8AC3E}">
        <p14:creationId xmlns:p14="http://schemas.microsoft.com/office/powerpoint/2010/main" val="4080228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smtClean="0">
                <a:solidFill>
                  <a:schemeClr val="tx1"/>
                </a:solidFill>
                <a:effectLst/>
                <a:latin typeface="+mn-lt"/>
                <a:ea typeface="+mn-ea"/>
                <a:cs typeface="+mn-cs"/>
              </a:rPr>
              <a:t>Konrad </a:t>
            </a:r>
            <a:r>
              <a:rPr lang="en-US" sz="1200" b="1" i="0" u="none" strike="noStrike" kern="1200" dirty="0" err="1" smtClean="0">
                <a:solidFill>
                  <a:schemeClr val="tx1"/>
                </a:solidFill>
                <a:effectLst/>
                <a:latin typeface="+mn-lt"/>
                <a:ea typeface="+mn-ea"/>
                <a:cs typeface="+mn-cs"/>
              </a:rPr>
              <a:t>Zuse</a:t>
            </a:r>
            <a:r>
              <a:rPr lang="en-US" sz="1200" b="0" i="0" u="none" strike="noStrike" kern="1200" dirty="0" smtClean="0">
                <a:solidFill>
                  <a:schemeClr val="tx1"/>
                </a:solidFill>
                <a:effectLst/>
                <a:latin typeface="+mn-lt"/>
                <a:ea typeface="+mn-ea"/>
                <a:cs typeface="+mn-cs"/>
              </a:rPr>
              <a:t> (</a:t>
            </a:r>
            <a:r>
              <a:rPr lang="en-US" dirty="0" smtClean="0"/>
              <a:t>German: </a:t>
            </a:r>
            <a:r>
              <a:rPr lang="en-US" sz="1200" b="0" i="0" u="none" strike="noStrike" kern="1200" dirty="0" smtClean="0">
                <a:solidFill>
                  <a:schemeClr val="tx1"/>
                </a:solidFill>
                <a:effectLst/>
                <a:latin typeface="+mn-lt"/>
                <a:ea typeface="+mn-ea"/>
                <a:cs typeface="+mn-cs"/>
                <a:hlinkClick r:id="rId3" tooltip="Help:IPA/Standard German"/>
              </a:rPr>
              <a:t>[ˈ</a:t>
            </a:r>
            <a:r>
              <a:rPr lang="en-US" sz="1200" b="0" i="0" u="none" strike="noStrike" kern="1200" dirty="0" err="1" smtClean="0">
                <a:solidFill>
                  <a:schemeClr val="tx1"/>
                </a:solidFill>
                <a:effectLst/>
                <a:latin typeface="+mn-lt"/>
                <a:ea typeface="+mn-ea"/>
                <a:cs typeface="+mn-cs"/>
                <a:hlinkClick r:id="rId3" tooltip="Help:IPA/Standard German"/>
              </a:rPr>
              <a:t>kɔnʁat</a:t>
            </a:r>
            <a:r>
              <a:rPr lang="en-US" sz="1200" b="0" i="0" u="none" strike="noStrike" kern="1200" dirty="0" smtClean="0">
                <a:solidFill>
                  <a:schemeClr val="tx1"/>
                </a:solidFill>
                <a:effectLst/>
                <a:latin typeface="+mn-lt"/>
                <a:ea typeface="+mn-ea"/>
                <a:cs typeface="+mn-cs"/>
                <a:hlinkClick r:id="rId3" tooltip="Help:IPA/Standard German"/>
              </a:rPr>
              <a:t> ˈ</a:t>
            </a:r>
            <a:r>
              <a:rPr lang="en-US" sz="1200" b="0" i="0" u="none" strike="noStrike" kern="1200" dirty="0" err="1" smtClean="0">
                <a:solidFill>
                  <a:schemeClr val="tx1"/>
                </a:solidFill>
                <a:effectLst/>
                <a:latin typeface="+mn-lt"/>
                <a:ea typeface="+mn-ea"/>
                <a:cs typeface="+mn-cs"/>
                <a:hlinkClick r:id="rId3" tooltip="Help:IPA/Standard German"/>
              </a:rPr>
              <a:t>tsuːzə</a:t>
            </a:r>
            <a:r>
              <a:rPr lang="en-US" sz="1200" b="0" i="0" u="none" strike="noStrike" kern="1200" dirty="0" smtClean="0">
                <a:solidFill>
                  <a:schemeClr val="tx1"/>
                </a:solidFill>
                <a:effectLst/>
                <a:latin typeface="+mn-lt"/>
                <a:ea typeface="+mn-ea"/>
                <a:cs typeface="+mn-cs"/>
                <a:hlinkClick r:id="rId3" tooltip="Help:IPA/Standard German"/>
              </a:rPr>
              <a:t>]</a:t>
            </a:r>
            <a:r>
              <a:rPr lang="en-US" sz="1200" b="0" i="0" u="none" strike="noStrike" kern="1200" dirty="0" smtClean="0">
                <a:solidFill>
                  <a:schemeClr val="tx1"/>
                </a:solidFill>
                <a:effectLst/>
                <a:latin typeface="+mn-lt"/>
                <a:ea typeface="+mn-ea"/>
                <a:cs typeface="+mn-cs"/>
              </a:rPr>
              <a:t>; 22 June 1910 – 18 December 1995) was a German </a:t>
            </a:r>
            <a:r>
              <a:rPr lang="en-US" sz="1200" b="0" i="0" u="none" strike="noStrike" kern="1200" dirty="0" smtClean="0">
                <a:solidFill>
                  <a:schemeClr val="tx1"/>
                </a:solidFill>
                <a:effectLst/>
                <a:latin typeface="+mn-lt"/>
                <a:ea typeface="+mn-ea"/>
                <a:cs typeface="+mn-cs"/>
                <a:hlinkClick r:id="rId4" tooltip="Civil engineer"/>
              </a:rPr>
              <a:t>civil engineer</a:t>
            </a:r>
            <a:r>
              <a:rPr lang="en-US" sz="1200" b="0" i="0" u="none" strike="noStrike" kern="1200" dirty="0" smtClean="0">
                <a:solidFill>
                  <a:schemeClr val="tx1"/>
                </a:solidFill>
                <a:effectLst/>
                <a:latin typeface="+mn-lt"/>
                <a:ea typeface="+mn-ea"/>
                <a:cs typeface="+mn-cs"/>
              </a:rPr>
              <a:t>, inventor and </a:t>
            </a:r>
            <a:r>
              <a:rPr lang="en-US" sz="1200" b="0" i="0" u="none" strike="noStrike" kern="1200" dirty="0" smtClean="0">
                <a:solidFill>
                  <a:schemeClr val="tx1"/>
                </a:solidFill>
                <a:effectLst/>
                <a:latin typeface="+mn-lt"/>
                <a:ea typeface="+mn-ea"/>
                <a:cs typeface="+mn-cs"/>
                <a:hlinkClick r:id="rId5" tooltip="Computer pioneer"/>
              </a:rPr>
              <a:t>computer pioneer</a:t>
            </a:r>
            <a:r>
              <a:rPr lang="en-US" sz="1200" b="0" i="0" u="none" strike="noStrike" kern="1200" dirty="0" smtClean="0">
                <a:solidFill>
                  <a:schemeClr val="tx1"/>
                </a:solidFill>
                <a:effectLst/>
                <a:latin typeface="+mn-lt"/>
                <a:ea typeface="+mn-ea"/>
                <a:cs typeface="+mn-cs"/>
              </a:rPr>
              <a:t>. His greatest achievement was the world's first programmable computer; the functional program-controlled </a:t>
            </a:r>
            <a:r>
              <a:rPr lang="en-US" sz="1200" b="0" i="0" u="none" strike="noStrike" kern="1200" dirty="0" smtClean="0">
                <a:solidFill>
                  <a:schemeClr val="tx1"/>
                </a:solidFill>
                <a:effectLst/>
                <a:latin typeface="+mn-lt"/>
                <a:ea typeface="+mn-ea"/>
                <a:cs typeface="+mn-cs"/>
                <a:hlinkClick r:id="rId6" tooltip="Turing completeness"/>
              </a:rPr>
              <a:t>Turing-complete</a:t>
            </a:r>
            <a:r>
              <a:rPr lang="en-US" sz="1200" b="0" i="0" u="none" strike="noStrike"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7" tooltip="Z3 (computer)"/>
              </a:rPr>
              <a:t>Z3</a:t>
            </a:r>
            <a:r>
              <a:rPr lang="en-US" sz="1200" b="0" i="0" u="none" strike="noStrike" kern="1200" dirty="0" smtClean="0">
                <a:solidFill>
                  <a:schemeClr val="tx1"/>
                </a:solidFill>
                <a:effectLst/>
                <a:latin typeface="+mn-lt"/>
                <a:ea typeface="+mn-ea"/>
                <a:cs typeface="+mn-cs"/>
              </a:rPr>
              <a:t> became operational in May 1941. Thanks to this machine and its predecessors, </a:t>
            </a:r>
            <a:r>
              <a:rPr lang="en-US" sz="1200" b="0" i="0" u="none" strike="noStrike" kern="1200" dirty="0" err="1" smtClean="0">
                <a:solidFill>
                  <a:schemeClr val="tx1"/>
                </a:solidFill>
                <a:effectLst/>
                <a:latin typeface="+mn-lt"/>
                <a:ea typeface="+mn-ea"/>
                <a:cs typeface="+mn-cs"/>
              </a:rPr>
              <a:t>Zuse</a:t>
            </a:r>
            <a:r>
              <a:rPr lang="en-US" sz="1200" b="0" i="0" u="none" strike="noStrike" kern="1200" dirty="0" smtClean="0">
                <a:solidFill>
                  <a:schemeClr val="tx1"/>
                </a:solidFill>
                <a:effectLst/>
                <a:latin typeface="+mn-lt"/>
                <a:ea typeface="+mn-ea"/>
                <a:cs typeface="+mn-cs"/>
              </a:rPr>
              <a:t> has often been regarded as the inventor of the modern computer.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Much of his early work was financed by his family and commerce, but after 1939 he was given resources by the </a:t>
            </a:r>
            <a:r>
              <a:rPr lang="en-US" sz="1200" b="0" i="0" u="none" strike="noStrike" kern="1200" dirty="0" smtClean="0">
                <a:solidFill>
                  <a:schemeClr val="tx1"/>
                </a:solidFill>
                <a:effectLst/>
                <a:latin typeface="+mn-lt"/>
                <a:ea typeface="+mn-ea"/>
                <a:cs typeface="+mn-cs"/>
                <a:hlinkClick r:id="rId8" tooltip="Nazi Germany"/>
              </a:rPr>
              <a:t>Nazi German</a:t>
            </a:r>
            <a:r>
              <a:rPr lang="en-US" sz="1200" b="0" i="0" u="none" strike="noStrike" kern="1200" dirty="0" smtClean="0">
                <a:solidFill>
                  <a:schemeClr val="tx1"/>
                </a:solidFill>
                <a:effectLst/>
                <a:latin typeface="+mn-lt"/>
                <a:ea typeface="+mn-ea"/>
                <a:cs typeface="+mn-cs"/>
              </a:rPr>
              <a:t> government.</a:t>
            </a:r>
            <a:r>
              <a:rPr lang="en-US" sz="1200" b="0" i="0" u="none" strike="noStrike" kern="1200" baseline="30000" dirty="0" smtClean="0">
                <a:solidFill>
                  <a:schemeClr val="tx1"/>
                </a:solidFill>
                <a:effectLst/>
                <a:latin typeface="+mn-lt"/>
                <a:ea typeface="+mn-ea"/>
                <a:cs typeface="+mn-cs"/>
                <a:hlinkClick r:id="rId9"/>
              </a:rPr>
              <a:t>[11]</a:t>
            </a:r>
            <a:r>
              <a:rPr lang="en-US" sz="1200" b="0" i="0" u="none" strike="noStrike" kern="1200" dirty="0" smtClean="0">
                <a:solidFill>
                  <a:schemeClr val="tx1"/>
                </a:solidFill>
                <a:effectLst/>
                <a:latin typeface="+mn-lt"/>
                <a:ea typeface="+mn-ea"/>
                <a:cs typeface="+mn-cs"/>
              </a:rPr>
              <a:t> Due to </a:t>
            </a:r>
            <a:r>
              <a:rPr lang="en-US" sz="1200" b="0" i="0" u="none" strike="noStrike" kern="1200" dirty="0" smtClean="0">
                <a:solidFill>
                  <a:schemeClr val="tx1"/>
                </a:solidFill>
                <a:effectLst/>
                <a:latin typeface="+mn-lt"/>
                <a:ea typeface="+mn-ea"/>
                <a:cs typeface="+mn-cs"/>
                <a:hlinkClick r:id="rId10" tooltip="World War II"/>
              </a:rPr>
              <a:t>World War II</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Zuse's</a:t>
            </a:r>
            <a:r>
              <a:rPr lang="en-US" sz="1200" b="0" i="0" u="none" strike="noStrike" kern="1200" dirty="0" smtClean="0">
                <a:solidFill>
                  <a:schemeClr val="tx1"/>
                </a:solidFill>
                <a:effectLst/>
                <a:latin typeface="+mn-lt"/>
                <a:ea typeface="+mn-ea"/>
                <a:cs typeface="+mn-cs"/>
              </a:rPr>
              <a:t> work went largely unnoticed in the </a:t>
            </a:r>
            <a:r>
              <a:rPr lang="en-US" sz="1200" b="0" i="0" u="none" strike="noStrike" kern="1200" dirty="0" smtClean="0">
                <a:solidFill>
                  <a:schemeClr val="tx1"/>
                </a:solidFill>
                <a:effectLst/>
                <a:latin typeface="+mn-lt"/>
                <a:ea typeface="+mn-ea"/>
                <a:cs typeface="+mn-cs"/>
                <a:hlinkClick r:id="rId11" tooltip="United Kingdom"/>
              </a:rPr>
              <a:t>United Kingdom</a:t>
            </a:r>
            <a:r>
              <a:rPr lang="en-US" sz="1200" b="0" i="0" u="none" strike="noStrike" kern="1200" dirty="0" smtClean="0">
                <a:solidFill>
                  <a:schemeClr val="tx1"/>
                </a:solidFill>
                <a:effectLst/>
                <a:latin typeface="+mn-lt"/>
                <a:ea typeface="+mn-ea"/>
                <a:cs typeface="+mn-cs"/>
              </a:rPr>
              <a:t> and the </a:t>
            </a:r>
            <a:r>
              <a:rPr lang="en-US" sz="1200" b="0" i="0" u="none" strike="noStrike" kern="1200" dirty="0" smtClean="0">
                <a:solidFill>
                  <a:schemeClr val="tx1"/>
                </a:solidFill>
                <a:effectLst/>
                <a:latin typeface="+mn-lt"/>
                <a:ea typeface="+mn-ea"/>
                <a:cs typeface="+mn-cs"/>
                <a:hlinkClick r:id="rId12" tooltip="United States"/>
              </a:rPr>
              <a:t>United States</a:t>
            </a:r>
            <a:r>
              <a:rPr lang="en-US" sz="1200" b="0" i="0" u="none" strike="noStrike" kern="1200" dirty="0" smtClean="0">
                <a:solidFill>
                  <a:schemeClr val="tx1"/>
                </a:solidFill>
                <a:effectLst/>
                <a:latin typeface="+mn-lt"/>
                <a:ea typeface="+mn-ea"/>
                <a:cs typeface="+mn-cs"/>
              </a:rPr>
              <a:t>. Possibly his first documented influence on a US company was </a:t>
            </a:r>
            <a:r>
              <a:rPr lang="en-US" sz="1200" b="0" i="0" u="none" strike="noStrike" kern="1200" dirty="0" smtClean="0">
                <a:solidFill>
                  <a:schemeClr val="tx1"/>
                </a:solidFill>
                <a:effectLst/>
                <a:latin typeface="+mn-lt"/>
                <a:ea typeface="+mn-ea"/>
                <a:cs typeface="+mn-cs"/>
                <a:hlinkClick r:id="rId13" tooltip="IBM"/>
              </a:rPr>
              <a:t>IBM</a:t>
            </a:r>
            <a:r>
              <a:rPr lang="en-US" sz="1200" b="0" i="0" u="none" strike="noStrike" kern="1200" dirty="0" smtClean="0">
                <a:solidFill>
                  <a:schemeClr val="tx1"/>
                </a:solidFill>
                <a:effectLst/>
                <a:latin typeface="+mn-lt"/>
                <a:ea typeface="+mn-ea"/>
                <a:cs typeface="+mn-cs"/>
              </a:rPr>
              <a:t>'s option on his patents in 1946</a:t>
            </a:r>
            <a:endParaRPr lang="vi-VN" sz="1200" dirty="0" smtClean="0">
              <a:latin typeface="Arial (Body)"/>
              <a:cs typeface="Arial" panose="020B0604020202020204" pitchFamily="34" charset="0"/>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23</a:t>
            </a:fld>
            <a:endParaRPr lang="en-US"/>
          </a:p>
        </p:txBody>
      </p:sp>
    </p:spTree>
    <p:extLst>
      <p:ext uri="{BB962C8B-B14F-4D97-AF65-F5344CB8AC3E}">
        <p14:creationId xmlns:p14="http://schemas.microsoft.com/office/powerpoint/2010/main" val="2431326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Body)"/>
                <a:cs typeface="Arial" panose="020B0604020202020204" pitchFamily="34" charset="0"/>
              </a:rPr>
              <a:t>T</a:t>
            </a:r>
            <a:r>
              <a:rPr lang="vi-VN" sz="1200" dirty="0" smtClean="0">
                <a:latin typeface="Arial (Body)"/>
                <a:cs typeface="Arial" panose="020B0604020202020204" pitchFamily="34" charset="0"/>
              </a:rPr>
              <a:t>rong giải</a:t>
            </a:r>
            <a:r>
              <a:rPr lang="en-US" sz="1200" dirty="0" smtClean="0">
                <a:latin typeface="Arial (Body)"/>
                <a:cs typeface="Arial" panose="020B0604020202020204" pitchFamily="34" charset="0"/>
              </a:rPr>
              <a:t> </a:t>
            </a:r>
            <a:r>
              <a:rPr lang="vi-VN" sz="1200" dirty="0" smtClean="0">
                <a:latin typeface="Arial (Body)"/>
                <a:cs typeface="Arial" panose="020B0604020202020204" pitchFamily="34" charset="0"/>
              </a:rPr>
              <a:t>thuật chi tiết hơn này, cây tìm kiếm được biểu diễn bằng mảng một chiều father, trong đó</a:t>
            </a:r>
            <a:r>
              <a:rPr lang="en-US" sz="1200" dirty="0" smtClean="0">
                <a:latin typeface="Arial (Body)"/>
                <a:cs typeface="Arial" panose="020B0604020202020204" pitchFamily="34" charset="0"/>
              </a:rPr>
              <a:t> </a:t>
            </a:r>
            <a:r>
              <a:rPr lang="vi-VN" sz="1200" dirty="0" smtClean="0">
                <a:latin typeface="Arial (Body)"/>
                <a:cs typeface="Arial" panose="020B0604020202020204" pitchFamily="34" charset="0"/>
              </a:rPr>
              <a:t>father(i) là chỉ nút cha của nút i. Thủ tục path(node,father) dùng để lần ngược đường đi từ</a:t>
            </a:r>
            <a:r>
              <a:rPr lang="en-US" sz="1200" dirty="0" smtClean="0">
                <a:latin typeface="Arial (Body)"/>
                <a:cs typeface="Arial" panose="020B0604020202020204" pitchFamily="34" charset="0"/>
              </a:rPr>
              <a:t> </a:t>
            </a:r>
            <a:r>
              <a:rPr lang="vi-VN" sz="1200" dirty="0" smtClean="0">
                <a:latin typeface="Arial (Body)"/>
                <a:cs typeface="Arial" panose="020B0604020202020204" pitchFamily="34" charset="0"/>
              </a:rPr>
              <a:t>trạng thái node về nút gốc (trạng thái đầu) (node được truyền giá trị là trạng thái đích khi</a:t>
            </a:r>
            <a:r>
              <a:rPr lang="en-US" sz="1200" dirty="0" smtClean="0">
                <a:latin typeface="Arial (Body)"/>
                <a:cs typeface="Arial" panose="020B0604020202020204" pitchFamily="34" charset="0"/>
              </a:rPr>
              <a:t> </a:t>
            </a:r>
            <a:r>
              <a:rPr lang="vi-VN" sz="1200" dirty="0" smtClean="0">
                <a:latin typeface="Arial (Body)"/>
                <a:cs typeface="Arial" panose="020B0604020202020204" pitchFamily="34" charset="0"/>
              </a:rPr>
              <a:t>thủ tục path được gọi). </a:t>
            </a:r>
          </a:p>
        </p:txBody>
      </p:sp>
      <p:sp>
        <p:nvSpPr>
          <p:cNvPr id="4" name="Slide Number Placeholder 3"/>
          <p:cNvSpPr>
            <a:spLocks noGrp="1"/>
          </p:cNvSpPr>
          <p:nvPr>
            <p:ph type="sldNum" sz="quarter" idx="10"/>
          </p:nvPr>
        </p:nvSpPr>
        <p:spPr/>
        <p:txBody>
          <a:bodyPr/>
          <a:lstStyle/>
          <a:p>
            <a:fld id="{DDFA4C2F-5764-4358-825D-F0428E21572D}" type="slidenum">
              <a:rPr lang="en-US" smtClean="0"/>
              <a:t>24</a:t>
            </a:fld>
            <a:endParaRPr lang="en-US"/>
          </a:p>
        </p:txBody>
      </p:sp>
    </p:spTree>
    <p:extLst>
      <p:ext uri="{BB962C8B-B14F-4D97-AF65-F5344CB8AC3E}">
        <p14:creationId xmlns:p14="http://schemas.microsoft.com/office/powerpoint/2010/main" val="1711431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Body)"/>
                <a:cs typeface="Arial" panose="020B0604020202020204" pitchFamily="34" charset="0"/>
              </a:rPr>
              <a:t>T</a:t>
            </a:r>
            <a:r>
              <a:rPr lang="vi-VN" sz="1200" dirty="0" smtClean="0">
                <a:latin typeface="Arial (Body)"/>
                <a:cs typeface="Arial" panose="020B0604020202020204" pitchFamily="34" charset="0"/>
              </a:rPr>
              <a:t>rong giải</a:t>
            </a:r>
            <a:r>
              <a:rPr lang="en-US" sz="1200" dirty="0" smtClean="0">
                <a:latin typeface="Arial (Body)"/>
                <a:cs typeface="Arial" panose="020B0604020202020204" pitchFamily="34" charset="0"/>
              </a:rPr>
              <a:t> </a:t>
            </a:r>
            <a:r>
              <a:rPr lang="vi-VN" sz="1200" dirty="0" smtClean="0">
                <a:latin typeface="Arial (Body)"/>
                <a:cs typeface="Arial" panose="020B0604020202020204" pitchFamily="34" charset="0"/>
              </a:rPr>
              <a:t>thuật chi tiết hơn này, cây tìm kiếm được biểu diễn bằng mảng một chiều father, trong đó</a:t>
            </a:r>
            <a:r>
              <a:rPr lang="en-US" sz="1200" dirty="0" smtClean="0">
                <a:latin typeface="Arial (Body)"/>
                <a:cs typeface="Arial" panose="020B0604020202020204" pitchFamily="34" charset="0"/>
              </a:rPr>
              <a:t> </a:t>
            </a:r>
            <a:r>
              <a:rPr lang="vi-VN" sz="1200" dirty="0" smtClean="0">
                <a:latin typeface="Arial (Body)"/>
                <a:cs typeface="Arial" panose="020B0604020202020204" pitchFamily="34" charset="0"/>
              </a:rPr>
              <a:t>father(i) là chỉ nút cha của nút i. Thủ tục path(node,father) dùng để lần ngược đường đi từ</a:t>
            </a:r>
            <a:r>
              <a:rPr lang="en-US" sz="1200" dirty="0" smtClean="0">
                <a:latin typeface="Arial (Body)"/>
                <a:cs typeface="Arial" panose="020B0604020202020204" pitchFamily="34" charset="0"/>
              </a:rPr>
              <a:t> </a:t>
            </a:r>
            <a:r>
              <a:rPr lang="vi-VN" sz="1200" dirty="0" smtClean="0">
                <a:latin typeface="Arial (Body)"/>
                <a:cs typeface="Arial" panose="020B0604020202020204" pitchFamily="34" charset="0"/>
              </a:rPr>
              <a:t>trạng thái node về nút gốc (trạng thái đầu) (node được truyền giá trị là trạng thái đích khi</a:t>
            </a:r>
            <a:r>
              <a:rPr lang="en-US" sz="1200" dirty="0" smtClean="0">
                <a:latin typeface="Arial (Body)"/>
                <a:cs typeface="Arial" panose="020B0604020202020204" pitchFamily="34" charset="0"/>
              </a:rPr>
              <a:t> </a:t>
            </a:r>
            <a:r>
              <a:rPr lang="vi-VN" sz="1200" dirty="0" smtClean="0">
                <a:latin typeface="Arial (Body)"/>
                <a:cs typeface="Arial" panose="020B0604020202020204" pitchFamily="34" charset="0"/>
              </a:rPr>
              <a:t>thủ tục path được gọi). </a:t>
            </a:r>
          </a:p>
        </p:txBody>
      </p:sp>
      <p:sp>
        <p:nvSpPr>
          <p:cNvPr id="4" name="Slide Number Placeholder 3"/>
          <p:cNvSpPr>
            <a:spLocks noGrp="1"/>
          </p:cNvSpPr>
          <p:nvPr>
            <p:ph type="sldNum" sz="quarter" idx="10"/>
          </p:nvPr>
        </p:nvSpPr>
        <p:spPr/>
        <p:txBody>
          <a:bodyPr/>
          <a:lstStyle/>
          <a:p>
            <a:fld id="{DDFA4C2F-5764-4358-825D-F0428E21572D}" type="slidenum">
              <a:rPr lang="en-US" smtClean="0"/>
              <a:t>25</a:t>
            </a:fld>
            <a:endParaRPr lang="en-US"/>
          </a:p>
        </p:txBody>
      </p:sp>
    </p:spTree>
    <p:extLst>
      <p:ext uri="{BB962C8B-B14F-4D97-AF65-F5344CB8AC3E}">
        <p14:creationId xmlns:p14="http://schemas.microsoft.com/office/powerpoint/2010/main" val="3525325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dirty="0" smtClean="0">
                <a:latin typeface="Arial (Body)"/>
                <a:cs typeface="Arial" panose="020B0604020202020204" pitchFamily="34" charset="0"/>
              </a:rPr>
              <a:t>1. Tính đầy đủ: giải thuật có tìm được lời giải của bài toán không nếu bài toán tồn tại</a:t>
            </a:r>
            <a:r>
              <a:rPr lang="en-US" sz="1200" dirty="0" smtClean="0">
                <a:latin typeface="Arial (Body)"/>
                <a:cs typeface="Arial" panose="020B0604020202020204" pitchFamily="34" charset="0"/>
              </a:rPr>
              <a:t> </a:t>
            </a:r>
            <a:r>
              <a:rPr lang="vi-VN" sz="1200" dirty="0" smtClean="0">
                <a:latin typeface="Arial (Body)"/>
                <a:cs typeface="Arial" panose="020B0604020202020204" pitchFamily="34" charset="0"/>
              </a:rPr>
              <a:t>lời giải? </a:t>
            </a:r>
          </a:p>
          <a:p>
            <a:pPr marL="0" marR="0" indent="0" algn="l" defTabSz="914400" rtl="0" eaLnBrk="1" fontAlgn="auto" latinLnBrk="0" hangingPunct="1">
              <a:lnSpc>
                <a:spcPct val="100000"/>
              </a:lnSpc>
              <a:spcBef>
                <a:spcPts val="0"/>
              </a:spcBef>
              <a:spcAft>
                <a:spcPts val="0"/>
              </a:spcAft>
              <a:buClrTx/>
              <a:buSzTx/>
              <a:buFontTx/>
              <a:buNone/>
              <a:tabLst/>
              <a:defRPr/>
            </a:pPr>
            <a:r>
              <a:rPr lang="vi-VN" sz="1200" dirty="0" smtClean="0">
                <a:latin typeface="Arial (Body)"/>
                <a:cs typeface="Arial" panose="020B0604020202020204" pitchFamily="34" charset="0"/>
              </a:rPr>
              <a:t>2. Độ phức tạp thời gian: thời gian của giải thuật có kích cỡ như thế nào đối với bài toán?</a:t>
            </a:r>
          </a:p>
          <a:p>
            <a:pPr marL="0" marR="0" indent="0" algn="l" defTabSz="914400" rtl="0" eaLnBrk="1" fontAlgn="auto" latinLnBrk="0" hangingPunct="1">
              <a:lnSpc>
                <a:spcPct val="100000"/>
              </a:lnSpc>
              <a:spcBef>
                <a:spcPts val="0"/>
              </a:spcBef>
              <a:spcAft>
                <a:spcPts val="0"/>
              </a:spcAft>
              <a:buClrTx/>
              <a:buSzTx/>
              <a:buFontTx/>
              <a:buNone/>
              <a:tabLst/>
              <a:defRPr/>
            </a:pPr>
            <a:r>
              <a:rPr lang="vi-VN" sz="1200" dirty="0" smtClean="0">
                <a:latin typeface="Arial (Body)"/>
                <a:cs typeface="Arial" panose="020B0604020202020204" pitchFamily="34" charset="0"/>
              </a:rPr>
              <a:t>3. Độ phức tạp không gian: Kích cỡ của bộ nhớ cần cho giải thuật? Trong giải thuật</a:t>
            </a:r>
            <a:r>
              <a:rPr lang="en-US" sz="1200" dirty="0" smtClean="0">
                <a:latin typeface="Arial (Body)"/>
                <a:cs typeface="Arial" panose="020B0604020202020204" pitchFamily="34" charset="0"/>
              </a:rPr>
              <a:t> </a:t>
            </a:r>
            <a:r>
              <a:rPr lang="vi-VN" sz="1200" dirty="0" smtClean="0">
                <a:latin typeface="Arial (Body)"/>
                <a:cs typeface="Arial" panose="020B0604020202020204" pitchFamily="34" charset="0"/>
              </a:rPr>
              <a:t>tổng quát ở trên, kích cỡ bộ nhớ chủ yếu phụ thuộc vào cấu trúc dữ liệu lưu các</a:t>
            </a:r>
            <a:r>
              <a:rPr lang="en-US" sz="1200" dirty="0" smtClean="0">
                <a:latin typeface="Arial (Body)"/>
                <a:cs typeface="Arial" panose="020B0604020202020204" pitchFamily="34" charset="0"/>
              </a:rPr>
              <a:t> </a:t>
            </a:r>
            <a:r>
              <a:rPr lang="vi-VN" sz="1200" dirty="0" smtClean="0">
                <a:latin typeface="Arial (Body)"/>
                <a:cs typeface="Arial" panose="020B0604020202020204" pitchFamily="34" charset="0"/>
              </a:rPr>
              <a:t>trạng thái lá của cây tìm kiếm</a:t>
            </a:r>
          </a:p>
          <a:p>
            <a:pPr marL="0" marR="0" indent="0" algn="l" defTabSz="914400" rtl="0" eaLnBrk="1" fontAlgn="auto" latinLnBrk="0" hangingPunct="1">
              <a:lnSpc>
                <a:spcPct val="100000"/>
              </a:lnSpc>
              <a:spcBef>
                <a:spcPts val="0"/>
              </a:spcBef>
              <a:spcAft>
                <a:spcPts val="0"/>
              </a:spcAft>
              <a:buClrTx/>
              <a:buSzTx/>
              <a:buFontTx/>
              <a:buNone/>
              <a:tabLst/>
              <a:defRPr/>
            </a:pPr>
            <a:r>
              <a:rPr lang="vi-VN" sz="1200" dirty="0" smtClean="0">
                <a:latin typeface="Arial (Body)"/>
                <a:cs typeface="Arial" panose="020B0604020202020204" pitchFamily="34" charset="0"/>
              </a:rPr>
              <a:t>4. Tính tối ưu: Giải thuật có tìm ra lời giải có chi phí tối ưu (nhỏ nhất hoặc lớn nhất tùy theo ngữ cảnh của bài toán)?</a:t>
            </a:r>
          </a:p>
        </p:txBody>
      </p:sp>
      <p:sp>
        <p:nvSpPr>
          <p:cNvPr id="4" name="Slide Number Placeholder 3"/>
          <p:cNvSpPr>
            <a:spLocks noGrp="1"/>
          </p:cNvSpPr>
          <p:nvPr>
            <p:ph type="sldNum" sz="quarter" idx="10"/>
          </p:nvPr>
        </p:nvSpPr>
        <p:spPr/>
        <p:txBody>
          <a:bodyPr/>
          <a:lstStyle/>
          <a:p>
            <a:fld id="{DDFA4C2F-5764-4358-825D-F0428E21572D}" type="slidenum">
              <a:rPr lang="en-US" smtClean="0"/>
              <a:t>26</a:t>
            </a:fld>
            <a:endParaRPr lang="en-US"/>
          </a:p>
        </p:txBody>
      </p:sp>
    </p:spTree>
    <p:extLst>
      <p:ext uri="{BB962C8B-B14F-4D97-AF65-F5344CB8AC3E}">
        <p14:creationId xmlns:p14="http://schemas.microsoft.com/office/powerpoint/2010/main" val="357493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vi-VN" sz="1200" dirty="0" smtClean="0">
              <a:latin typeface="Arial (Body)"/>
              <a:cs typeface="Arial" panose="020B0604020202020204" pitchFamily="34" charset="0"/>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27</a:t>
            </a:fld>
            <a:endParaRPr lang="en-US"/>
          </a:p>
        </p:txBody>
      </p:sp>
    </p:spTree>
    <p:extLst>
      <p:ext uri="{BB962C8B-B14F-4D97-AF65-F5344CB8AC3E}">
        <p14:creationId xmlns:p14="http://schemas.microsoft.com/office/powerpoint/2010/main" val="266702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Khi tôi lần đầu gặp Deep Blue vào năm 1996 vào tháng hai, Tôi đã là vô địch thế giới hơn 10 năm, và tôi đã chơi 182 trận cờ tranh vô địch thế giới và hàng trăm trận cờ đấu với các nhà vô địch của những cuộc thi khác. Tôi đã biết phải mong đợi điều gì từ các đối thủ và mong đợi điều gì từ bản thân tôi. Tôi đã quen với việc tính toán các nước đi của họ và đo lường trạng thái cảm xúc của họ bằng cách quan sát ngôn ngữ cơ thể và nhìn vào mắt họ. </a:t>
            </a:r>
            <a:endParaRPr lang="en-US" dirty="0"/>
          </a:p>
        </p:txBody>
      </p:sp>
      <p:sp>
        <p:nvSpPr>
          <p:cNvPr id="4" name="Slide Number Placeholder 3"/>
          <p:cNvSpPr>
            <a:spLocks noGrp="1"/>
          </p:cNvSpPr>
          <p:nvPr>
            <p:ph type="sldNum" sz="quarter" idx="10"/>
          </p:nvPr>
        </p:nvSpPr>
        <p:spPr/>
        <p:txBody>
          <a:bodyPr/>
          <a:lstStyle/>
          <a:p>
            <a:fld id="{DDFA4C2F-5764-4358-825D-F0428E21572D}" type="slidenum">
              <a:rPr lang="en-US" smtClean="0"/>
              <a:t>4</a:t>
            </a:fld>
            <a:endParaRPr lang="en-US"/>
          </a:p>
        </p:txBody>
      </p:sp>
    </p:spTree>
    <p:extLst>
      <p:ext uri="{BB962C8B-B14F-4D97-AF65-F5344CB8AC3E}">
        <p14:creationId xmlns:p14="http://schemas.microsoft.com/office/powerpoint/2010/main" val="3937227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dirty="0" smtClean="0">
                <a:latin typeface="Arial (Body)"/>
                <a:cs typeface="Arial" panose="020B0604020202020204" pitchFamily="34" charset="0"/>
              </a:rPr>
              <a:t>1. Tính đầy đủ: giải thuật có tìm được lời giải của bài toán không nếu bài toán tồn tại</a:t>
            </a:r>
            <a:r>
              <a:rPr lang="en-US" sz="1200" dirty="0" smtClean="0">
                <a:latin typeface="Arial (Body)"/>
                <a:cs typeface="Arial" panose="020B0604020202020204" pitchFamily="34" charset="0"/>
              </a:rPr>
              <a:t> </a:t>
            </a:r>
            <a:r>
              <a:rPr lang="vi-VN" sz="1200" dirty="0" smtClean="0">
                <a:latin typeface="Arial (Body)"/>
                <a:cs typeface="Arial" panose="020B0604020202020204" pitchFamily="34" charset="0"/>
              </a:rPr>
              <a:t>lời giải? </a:t>
            </a:r>
          </a:p>
          <a:p>
            <a:pPr marL="0" marR="0" indent="0" algn="l" defTabSz="914400" rtl="0" eaLnBrk="1" fontAlgn="auto" latinLnBrk="0" hangingPunct="1">
              <a:lnSpc>
                <a:spcPct val="100000"/>
              </a:lnSpc>
              <a:spcBef>
                <a:spcPts val="0"/>
              </a:spcBef>
              <a:spcAft>
                <a:spcPts val="0"/>
              </a:spcAft>
              <a:buClrTx/>
              <a:buSzTx/>
              <a:buFontTx/>
              <a:buNone/>
              <a:tabLst/>
              <a:defRPr/>
            </a:pPr>
            <a:r>
              <a:rPr lang="vi-VN" sz="1200" dirty="0" smtClean="0">
                <a:latin typeface="Arial (Body)"/>
                <a:cs typeface="Arial" panose="020B0604020202020204" pitchFamily="34" charset="0"/>
              </a:rPr>
              <a:t>2. Độ phức tạp thời gian: thời gian của giải thuật có kích cỡ như thế nào đối với bài toán?</a:t>
            </a:r>
          </a:p>
          <a:p>
            <a:pPr marL="0" marR="0" indent="0" algn="l" defTabSz="914400" rtl="0" eaLnBrk="1" fontAlgn="auto" latinLnBrk="0" hangingPunct="1">
              <a:lnSpc>
                <a:spcPct val="100000"/>
              </a:lnSpc>
              <a:spcBef>
                <a:spcPts val="0"/>
              </a:spcBef>
              <a:spcAft>
                <a:spcPts val="0"/>
              </a:spcAft>
              <a:buClrTx/>
              <a:buSzTx/>
              <a:buFontTx/>
              <a:buNone/>
              <a:tabLst/>
              <a:defRPr/>
            </a:pPr>
            <a:r>
              <a:rPr lang="vi-VN" sz="1200" dirty="0" smtClean="0">
                <a:latin typeface="Arial (Body)"/>
                <a:cs typeface="Arial" panose="020B0604020202020204" pitchFamily="34" charset="0"/>
              </a:rPr>
              <a:t>3. Độ phức tạp không gian: Kích cỡ của bộ nhớ cần cho giải thuật? Trong giải thuật</a:t>
            </a:r>
            <a:r>
              <a:rPr lang="en-US" sz="1200" dirty="0" smtClean="0">
                <a:latin typeface="Arial (Body)"/>
                <a:cs typeface="Arial" panose="020B0604020202020204" pitchFamily="34" charset="0"/>
              </a:rPr>
              <a:t> </a:t>
            </a:r>
            <a:r>
              <a:rPr lang="vi-VN" sz="1200" dirty="0" smtClean="0">
                <a:latin typeface="Arial (Body)"/>
                <a:cs typeface="Arial" panose="020B0604020202020204" pitchFamily="34" charset="0"/>
              </a:rPr>
              <a:t>tổng quát ở trên, kích cỡ bộ nhớ chủ yếu phụ thuộc vào cấu trúc dữ liệu lưu các</a:t>
            </a:r>
            <a:r>
              <a:rPr lang="en-US" sz="1200" dirty="0" smtClean="0">
                <a:latin typeface="Arial (Body)"/>
                <a:cs typeface="Arial" panose="020B0604020202020204" pitchFamily="34" charset="0"/>
              </a:rPr>
              <a:t> </a:t>
            </a:r>
            <a:r>
              <a:rPr lang="vi-VN" sz="1200" dirty="0" smtClean="0">
                <a:latin typeface="Arial (Body)"/>
                <a:cs typeface="Arial" panose="020B0604020202020204" pitchFamily="34" charset="0"/>
              </a:rPr>
              <a:t>trạng thái lá của cây tìm kiếm</a:t>
            </a:r>
          </a:p>
          <a:p>
            <a:pPr marL="0" marR="0" indent="0" algn="l" defTabSz="914400" rtl="0" eaLnBrk="1" fontAlgn="auto" latinLnBrk="0" hangingPunct="1">
              <a:lnSpc>
                <a:spcPct val="100000"/>
              </a:lnSpc>
              <a:spcBef>
                <a:spcPts val="0"/>
              </a:spcBef>
              <a:spcAft>
                <a:spcPts val="0"/>
              </a:spcAft>
              <a:buClrTx/>
              <a:buSzTx/>
              <a:buFontTx/>
              <a:buNone/>
              <a:tabLst/>
              <a:defRPr/>
            </a:pPr>
            <a:r>
              <a:rPr lang="vi-VN" sz="1200" dirty="0" smtClean="0">
                <a:latin typeface="Arial (Body)"/>
                <a:cs typeface="Arial" panose="020B0604020202020204" pitchFamily="34" charset="0"/>
              </a:rPr>
              <a:t>4. Tính tối ưu: Giải thuật có tìm ra lời giải có chi phí tối ưu (nhỏ nhất hoặc lớn nhất tùy theo ngữ cảnh của bài toán)?</a:t>
            </a:r>
          </a:p>
        </p:txBody>
      </p:sp>
      <p:sp>
        <p:nvSpPr>
          <p:cNvPr id="4" name="Slide Number Placeholder 3"/>
          <p:cNvSpPr>
            <a:spLocks noGrp="1"/>
          </p:cNvSpPr>
          <p:nvPr>
            <p:ph type="sldNum" sz="quarter" idx="10"/>
          </p:nvPr>
        </p:nvSpPr>
        <p:spPr/>
        <p:txBody>
          <a:bodyPr/>
          <a:lstStyle/>
          <a:p>
            <a:fld id="{DDFA4C2F-5764-4358-825D-F0428E21572D}" type="slidenum">
              <a:rPr lang="en-US" smtClean="0"/>
              <a:t>28</a:t>
            </a:fld>
            <a:endParaRPr lang="en-US"/>
          </a:p>
        </p:txBody>
      </p:sp>
    </p:spTree>
    <p:extLst>
      <p:ext uri="{BB962C8B-B14F-4D97-AF65-F5344CB8AC3E}">
        <p14:creationId xmlns:p14="http://schemas.microsoft.com/office/powerpoint/2010/main" val="720730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vi-VN" sz="1200" dirty="0" smtClean="0">
              <a:latin typeface="Arial (Body)"/>
              <a:cs typeface="Arial" panose="020B0604020202020204" pitchFamily="34" charset="0"/>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29</a:t>
            </a:fld>
            <a:endParaRPr lang="en-US"/>
          </a:p>
        </p:txBody>
      </p:sp>
    </p:spTree>
    <p:extLst>
      <p:ext uri="{BB962C8B-B14F-4D97-AF65-F5344CB8AC3E}">
        <p14:creationId xmlns:p14="http://schemas.microsoft.com/office/powerpoint/2010/main" val="3086078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vi-VN" sz="1200" dirty="0" smtClean="0">
              <a:latin typeface="Arial (Body)"/>
              <a:cs typeface="Arial" panose="020B0604020202020204" pitchFamily="34" charset="0"/>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30</a:t>
            </a:fld>
            <a:endParaRPr lang="en-US"/>
          </a:p>
        </p:txBody>
      </p:sp>
    </p:spTree>
    <p:extLst>
      <p:ext uri="{BB962C8B-B14F-4D97-AF65-F5344CB8AC3E}">
        <p14:creationId xmlns:p14="http://schemas.microsoft.com/office/powerpoint/2010/main" val="3113353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vi-VN" sz="1200" dirty="0" smtClean="0">
              <a:latin typeface="Arial (Body)"/>
              <a:cs typeface="Arial" panose="020B0604020202020204" pitchFamily="34" charset="0"/>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31</a:t>
            </a:fld>
            <a:endParaRPr lang="en-US"/>
          </a:p>
        </p:txBody>
      </p:sp>
    </p:spTree>
    <p:extLst>
      <p:ext uri="{BB962C8B-B14F-4D97-AF65-F5344CB8AC3E}">
        <p14:creationId xmlns:p14="http://schemas.microsoft.com/office/powerpoint/2010/main" val="2746100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vi-VN" sz="1200" dirty="0" smtClean="0">
              <a:latin typeface="Arial (Body)"/>
              <a:cs typeface="Arial" panose="020B0604020202020204" pitchFamily="34" charset="0"/>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32</a:t>
            </a:fld>
            <a:endParaRPr lang="en-US"/>
          </a:p>
        </p:txBody>
      </p:sp>
    </p:spTree>
    <p:extLst>
      <p:ext uri="{BB962C8B-B14F-4D97-AF65-F5344CB8AC3E}">
        <p14:creationId xmlns:p14="http://schemas.microsoft.com/office/powerpoint/2010/main" val="545054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vi-VN" sz="1200" dirty="0" smtClean="0">
              <a:latin typeface="Arial (Body)"/>
              <a:cs typeface="Arial" panose="020B0604020202020204" pitchFamily="34" charset="0"/>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33</a:t>
            </a:fld>
            <a:endParaRPr lang="en-US"/>
          </a:p>
        </p:txBody>
      </p:sp>
    </p:spTree>
    <p:extLst>
      <p:ext uri="{BB962C8B-B14F-4D97-AF65-F5344CB8AC3E}">
        <p14:creationId xmlns:p14="http://schemas.microsoft.com/office/powerpoint/2010/main" val="1117717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vi-VN" sz="1200" dirty="0" smtClean="0">
              <a:latin typeface="Arial (Body)"/>
              <a:cs typeface="Arial" panose="020B0604020202020204" pitchFamily="34" charset="0"/>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34</a:t>
            </a:fld>
            <a:endParaRPr lang="en-US"/>
          </a:p>
        </p:txBody>
      </p:sp>
    </p:spTree>
    <p:extLst>
      <p:ext uri="{BB962C8B-B14F-4D97-AF65-F5344CB8AC3E}">
        <p14:creationId xmlns:p14="http://schemas.microsoft.com/office/powerpoint/2010/main" val="3367277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smtClean="0">
                <a:solidFill>
                  <a:schemeClr val="tx1"/>
                </a:solidFill>
                <a:effectLst/>
                <a:latin typeface="+mn-lt"/>
                <a:ea typeface="+mn-ea"/>
                <a:cs typeface="+mn-cs"/>
              </a:rPr>
              <a:t>Richard Paul "Dick" </a:t>
            </a:r>
            <a:r>
              <a:rPr lang="en-US" sz="1200" b="1" i="0" u="none" strike="noStrike" kern="1200" dirty="0" err="1" smtClean="0">
                <a:solidFill>
                  <a:schemeClr val="tx1"/>
                </a:solidFill>
                <a:effectLst/>
                <a:latin typeface="+mn-lt"/>
                <a:ea typeface="+mn-ea"/>
                <a:cs typeface="+mn-cs"/>
              </a:rPr>
              <a:t>Korf</a:t>
            </a:r>
            <a:r>
              <a:rPr lang="en-US" sz="1200" b="0" i="0" u="none" strike="noStrike" kern="1200" dirty="0" smtClean="0">
                <a:solidFill>
                  <a:schemeClr val="tx1"/>
                </a:solidFill>
                <a:effectLst/>
                <a:latin typeface="+mn-lt"/>
                <a:ea typeface="+mn-ea"/>
                <a:cs typeface="+mn-cs"/>
              </a:rPr>
              <a:t> (May 28, 1925 – August 20, 2016) was an American </a:t>
            </a:r>
            <a:r>
              <a:rPr lang="en-US" sz="1200" b="0" i="0" u="none" strike="noStrike" kern="1200" dirty="0" smtClean="0">
                <a:solidFill>
                  <a:schemeClr val="tx1"/>
                </a:solidFill>
                <a:effectLst/>
                <a:latin typeface="+mn-lt"/>
                <a:ea typeface="+mn-ea"/>
                <a:cs typeface="+mn-cs"/>
                <a:hlinkClick r:id="rId3" tooltip="Mycology"/>
              </a:rPr>
              <a:t>mycologist</a:t>
            </a:r>
            <a:r>
              <a:rPr lang="en-US" sz="1200" b="0" i="0" u="none" strike="noStrike" kern="1200" dirty="0" smtClean="0">
                <a:solidFill>
                  <a:schemeClr val="tx1"/>
                </a:solidFill>
                <a:effectLst/>
                <a:latin typeface="+mn-lt"/>
                <a:ea typeface="+mn-ea"/>
                <a:cs typeface="+mn-cs"/>
              </a:rPr>
              <a:t> and founding co-editor of the journal </a:t>
            </a:r>
            <a:r>
              <a:rPr lang="en-US" sz="1200" b="0" i="1" u="none" strike="noStrike" kern="1200" dirty="0" err="1" smtClean="0">
                <a:solidFill>
                  <a:schemeClr val="tx1"/>
                </a:solidFill>
                <a:effectLst/>
                <a:latin typeface="+mn-lt"/>
                <a:ea typeface="+mn-ea"/>
                <a:cs typeface="+mn-cs"/>
                <a:hlinkClick r:id="rId4" tooltip="Mycotaxon"/>
              </a:rPr>
              <a:t>Mycotaxon</a:t>
            </a:r>
            <a:r>
              <a:rPr lang="en-US" sz="1200" b="0" i="0" u="none" strike="noStrike" kern="1200" dirty="0" smtClean="0">
                <a:solidFill>
                  <a:schemeClr val="tx1"/>
                </a:solidFill>
                <a:effectLst/>
                <a:latin typeface="+mn-lt"/>
                <a:ea typeface="+mn-ea"/>
                <a:cs typeface="+mn-cs"/>
              </a:rPr>
              <a:t>. He was a preeminent figure in the study of </a:t>
            </a:r>
            <a:r>
              <a:rPr lang="en-US" sz="1200" b="0" i="0" u="none" strike="noStrike" kern="1200" dirty="0" err="1" smtClean="0">
                <a:solidFill>
                  <a:schemeClr val="tx1"/>
                </a:solidFill>
                <a:effectLst/>
                <a:latin typeface="+mn-lt"/>
                <a:ea typeface="+mn-ea"/>
                <a:cs typeface="+mn-cs"/>
                <a:hlinkClick r:id="rId5" tooltip="Discomycetes"/>
              </a:rPr>
              <a:t>discomycetes</a:t>
            </a:r>
            <a:r>
              <a:rPr lang="en-US" sz="1200" b="0" i="0" u="none" strike="noStrike" kern="1200" dirty="0" smtClean="0">
                <a:solidFill>
                  <a:schemeClr val="tx1"/>
                </a:solidFill>
                <a:effectLst/>
                <a:latin typeface="+mn-lt"/>
                <a:ea typeface="+mn-ea"/>
                <a:cs typeface="+mn-cs"/>
              </a:rPr>
              <a:t> and made significant contributions to the field of fungal nomenclature and taxonomy. </a:t>
            </a:r>
            <a:r>
              <a:rPr lang="en-US" sz="1200" b="0" i="0" u="none" strike="noStrike" kern="1200" dirty="0" err="1" smtClean="0">
                <a:solidFill>
                  <a:schemeClr val="tx1"/>
                </a:solidFill>
                <a:effectLst/>
                <a:latin typeface="+mn-lt"/>
                <a:ea typeface="+mn-ea"/>
                <a:cs typeface="+mn-cs"/>
              </a:rPr>
              <a:t>Korf</a:t>
            </a:r>
            <a:r>
              <a:rPr lang="en-US" sz="1200" b="0" i="0" u="none" strike="noStrike" kern="1200" dirty="0" smtClean="0">
                <a:solidFill>
                  <a:schemeClr val="tx1"/>
                </a:solidFill>
                <a:effectLst/>
                <a:latin typeface="+mn-lt"/>
                <a:ea typeface="+mn-ea"/>
                <a:cs typeface="+mn-cs"/>
              </a:rPr>
              <a:t> was Professor Emeritus of Mycology at </a:t>
            </a:r>
            <a:r>
              <a:rPr lang="en-US" sz="1200" b="0" i="0" u="none" strike="noStrike" kern="1200" dirty="0" smtClean="0">
                <a:solidFill>
                  <a:schemeClr val="tx1"/>
                </a:solidFill>
                <a:effectLst/>
                <a:latin typeface="+mn-lt"/>
                <a:ea typeface="+mn-ea"/>
                <a:cs typeface="+mn-cs"/>
                <a:hlinkClick r:id="rId6" tooltip="Cornell University"/>
              </a:rPr>
              <a:t>Cornell University</a:t>
            </a:r>
            <a:r>
              <a:rPr lang="en-US" sz="1200" b="0" i="0" u="none" strike="noStrike" kern="1200" dirty="0" smtClean="0">
                <a:solidFill>
                  <a:schemeClr val="tx1"/>
                </a:solidFill>
                <a:effectLst/>
                <a:latin typeface="+mn-lt"/>
                <a:ea typeface="+mn-ea"/>
                <a:cs typeface="+mn-cs"/>
              </a:rPr>
              <a:t> and Director Emeritus of Cornell University's Plant Pathology Herbarium. </a:t>
            </a:r>
            <a:endParaRPr lang="vi-VN" sz="1200" dirty="0" smtClean="0">
              <a:latin typeface="Arial (Body)"/>
              <a:cs typeface="Arial" panose="020B0604020202020204" pitchFamily="34" charset="0"/>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35</a:t>
            </a:fld>
            <a:endParaRPr lang="en-US"/>
          </a:p>
        </p:txBody>
      </p:sp>
    </p:spTree>
    <p:extLst>
      <p:ext uri="{BB962C8B-B14F-4D97-AF65-F5344CB8AC3E}">
        <p14:creationId xmlns:p14="http://schemas.microsoft.com/office/powerpoint/2010/main" val="4080974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vi-VN" sz="1200" dirty="0" smtClean="0">
              <a:latin typeface="Arial (Body)"/>
              <a:cs typeface="Arial" panose="020B0604020202020204" pitchFamily="34" charset="0"/>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36</a:t>
            </a:fld>
            <a:endParaRPr lang="en-US"/>
          </a:p>
        </p:txBody>
      </p:sp>
    </p:spTree>
    <p:extLst>
      <p:ext uri="{BB962C8B-B14F-4D97-AF65-F5344CB8AC3E}">
        <p14:creationId xmlns:p14="http://schemas.microsoft.com/office/powerpoint/2010/main" val="1075465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In </a:t>
            </a:r>
            <a:r>
              <a:rPr lang="en-US" sz="1200" b="0" i="0" u="none" strike="noStrike" kern="1200" dirty="0" smtClean="0">
                <a:solidFill>
                  <a:schemeClr val="tx1"/>
                </a:solidFill>
                <a:effectLst/>
                <a:latin typeface="+mn-lt"/>
                <a:ea typeface="+mn-ea"/>
                <a:cs typeface="+mn-cs"/>
                <a:hlinkClick r:id="rId3" tooltip="Computer science"/>
              </a:rPr>
              <a:t>computer science</a:t>
            </a:r>
            <a:r>
              <a:rPr lang="en-US" sz="1200" b="0" i="0" u="none" strike="noStrike" kern="120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iterative deepening search</a:t>
            </a:r>
            <a:r>
              <a:rPr lang="en-US" sz="1200" b="0" i="0" u="none" strike="noStrike" kern="1200" dirty="0" smtClean="0">
                <a:solidFill>
                  <a:schemeClr val="tx1"/>
                </a:solidFill>
                <a:effectLst/>
                <a:latin typeface="+mn-lt"/>
                <a:ea typeface="+mn-ea"/>
                <a:cs typeface="+mn-cs"/>
              </a:rPr>
              <a:t> or more specifically </a:t>
            </a:r>
            <a:r>
              <a:rPr lang="en-US" sz="1200" b="1" i="0" u="none" strike="noStrike" kern="1200" dirty="0" smtClean="0">
                <a:solidFill>
                  <a:schemeClr val="tx1"/>
                </a:solidFill>
                <a:effectLst/>
                <a:latin typeface="+mn-lt"/>
                <a:ea typeface="+mn-ea"/>
                <a:cs typeface="+mn-cs"/>
              </a:rPr>
              <a:t>iterative deepening depth-first search</a:t>
            </a:r>
            <a:r>
              <a:rPr lang="en-US" sz="1200" b="0" i="0" u="none" strike="noStrike" kern="1200" baseline="30000" dirty="0" smtClean="0">
                <a:solidFill>
                  <a:schemeClr val="tx1"/>
                </a:solidFill>
                <a:effectLst/>
                <a:latin typeface="+mn-lt"/>
                <a:ea typeface="+mn-ea"/>
                <a:cs typeface="+mn-cs"/>
                <a:hlinkClick r:id="rId4"/>
              </a:rPr>
              <a:t>[2]</a:t>
            </a:r>
            <a:r>
              <a:rPr lang="en-US" sz="1200" b="0" i="0" u="none" strike="noStrike" kern="1200" dirty="0" smtClean="0">
                <a:solidFill>
                  <a:schemeClr val="tx1"/>
                </a:solidFill>
                <a:effectLst/>
                <a:latin typeface="+mn-lt"/>
                <a:ea typeface="+mn-ea"/>
                <a:cs typeface="+mn-cs"/>
              </a:rPr>
              <a:t> (IDS or IDDFS) is a </a:t>
            </a:r>
            <a:r>
              <a:rPr lang="en-US" sz="1200" b="0" i="0" u="none" strike="noStrike" kern="1200" dirty="0" smtClean="0">
                <a:solidFill>
                  <a:schemeClr val="tx1"/>
                </a:solidFill>
                <a:effectLst/>
                <a:latin typeface="+mn-lt"/>
                <a:ea typeface="+mn-ea"/>
                <a:cs typeface="+mn-cs"/>
                <a:hlinkClick r:id="rId5" tooltip="State space search"/>
              </a:rPr>
              <a:t>state space</a:t>
            </a:r>
            <a:r>
              <a:rPr lang="en-US" sz="1200" b="0" i="0" u="none" strike="noStrike" kern="1200" dirty="0" smtClean="0">
                <a:solidFill>
                  <a:schemeClr val="tx1"/>
                </a:solidFill>
                <a:effectLst/>
                <a:latin typeface="+mn-lt"/>
                <a:ea typeface="+mn-ea"/>
                <a:cs typeface="+mn-cs"/>
              </a:rPr>
              <a:t>/graph search strategy in which a depth-limited version of depth-first search is run repeatedly with increasing depth limits until the goal is found. </a:t>
            </a:r>
            <a:r>
              <a:rPr lang="en-US" sz="1200" b="0" i="0" u="none" strike="noStrike" kern="1200" smtClean="0">
                <a:solidFill>
                  <a:schemeClr val="tx1"/>
                </a:solidFill>
                <a:effectLst/>
                <a:latin typeface="+mn-lt"/>
                <a:ea typeface="+mn-ea"/>
                <a:cs typeface="+mn-cs"/>
              </a:rPr>
              <a:t>IDDFS is optimal like </a:t>
            </a:r>
            <a:r>
              <a:rPr lang="en-US" sz="1200" b="0" i="0" u="none" strike="noStrike" kern="1200" smtClean="0">
                <a:solidFill>
                  <a:schemeClr val="tx1"/>
                </a:solidFill>
                <a:effectLst/>
                <a:latin typeface="+mn-lt"/>
                <a:ea typeface="+mn-ea"/>
                <a:cs typeface="+mn-cs"/>
                <a:hlinkClick r:id="rId6" tooltip="Breadth-first search"/>
              </a:rPr>
              <a:t>breadth-first search</a:t>
            </a:r>
            <a:r>
              <a:rPr lang="en-US" sz="1200" b="0" i="0" u="none" strike="noStrike" kern="1200" smtClean="0">
                <a:solidFill>
                  <a:schemeClr val="tx1"/>
                </a:solidFill>
                <a:effectLst/>
                <a:latin typeface="+mn-lt"/>
                <a:ea typeface="+mn-ea"/>
                <a:cs typeface="+mn-cs"/>
              </a:rPr>
              <a:t>, but uses much less memory; at each iteration, it visits the </a:t>
            </a:r>
            <a:r>
              <a:rPr lang="en-US" sz="1200" b="0" i="0" u="none" strike="noStrike" kern="1200" smtClean="0">
                <a:solidFill>
                  <a:schemeClr val="tx1"/>
                </a:solidFill>
                <a:effectLst/>
                <a:latin typeface="+mn-lt"/>
                <a:ea typeface="+mn-ea"/>
                <a:cs typeface="+mn-cs"/>
                <a:hlinkClick r:id="rId7" tooltip="Node (computer science)"/>
              </a:rPr>
              <a:t>nodes</a:t>
            </a:r>
            <a:r>
              <a:rPr lang="en-US" sz="1200" b="0" i="0" u="none" strike="noStrike" kern="1200" smtClean="0">
                <a:solidFill>
                  <a:schemeClr val="tx1"/>
                </a:solidFill>
                <a:effectLst/>
                <a:latin typeface="+mn-lt"/>
                <a:ea typeface="+mn-ea"/>
                <a:cs typeface="+mn-cs"/>
              </a:rPr>
              <a:t> in the </a:t>
            </a:r>
            <a:r>
              <a:rPr lang="en-US" sz="1200" b="0" i="0" u="none" strike="noStrike" kern="1200" smtClean="0">
                <a:solidFill>
                  <a:schemeClr val="tx1"/>
                </a:solidFill>
                <a:effectLst/>
                <a:latin typeface="+mn-lt"/>
                <a:ea typeface="+mn-ea"/>
                <a:cs typeface="+mn-cs"/>
                <a:hlinkClick r:id="rId8" tooltip="Search tree"/>
              </a:rPr>
              <a:t>search tree</a:t>
            </a:r>
            <a:r>
              <a:rPr lang="en-US" sz="1200" b="0" i="0" u="none" strike="noStrike" kern="1200" smtClean="0">
                <a:solidFill>
                  <a:schemeClr val="tx1"/>
                </a:solidFill>
                <a:effectLst/>
                <a:latin typeface="+mn-lt"/>
                <a:ea typeface="+mn-ea"/>
                <a:cs typeface="+mn-cs"/>
              </a:rPr>
              <a:t> in the same order as </a:t>
            </a:r>
            <a:r>
              <a:rPr lang="en-US" sz="1200" b="0" i="0" u="none" strike="noStrike" kern="1200" smtClean="0">
                <a:solidFill>
                  <a:schemeClr val="tx1"/>
                </a:solidFill>
                <a:effectLst/>
                <a:latin typeface="+mn-lt"/>
                <a:ea typeface="+mn-ea"/>
                <a:cs typeface="+mn-cs"/>
                <a:hlinkClick r:id="rId9" tooltip="Depth-first search"/>
              </a:rPr>
              <a:t>depth-first search</a:t>
            </a:r>
            <a:r>
              <a:rPr lang="en-US" sz="1200" b="0" i="0" u="none" strike="noStrike" kern="1200" smtClean="0">
                <a:solidFill>
                  <a:schemeClr val="tx1"/>
                </a:solidFill>
                <a:effectLst/>
                <a:latin typeface="+mn-lt"/>
                <a:ea typeface="+mn-ea"/>
                <a:cs typeface="+mn-cs"/>
              </a:rPr>
              <a:t>, but the cumulative order in which nodes are first visited is effectively breadth-first. </a:t>
            </a:r>
            <a:endParaRPr lang="vi-VN" sz="1200" dirty="0" smtClean="0">
              <a:latin typeface="Arial (Body)"/>
              <a:cs typeface="Arial" panose="020B0604020202020204" pitchFamily="34" charset="0"/>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37</a:t>
            </a:fld>
            <a:endParaRPr lang="en-US"/>
          </a:p>
        </p:txBody>
      </p:sp>
    </p:spTree>
    <p:extLst>
      <p:ext uri="{BB962C8B-B14F-4D97-AF65-F5344CB8AC3E}">
        <p14:creationId xmlns:p14="http://schemas.microsoft.com/office/powerpoint/2010/main" val="4228208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dirty="0" smtClean="0">
                <a:solidFill>
                  <a:schemeClr val="tx1"/>
                </a:solidFill>
                <a:effectLst/>
                <a:latin typeface="+mn-lt"/>
                <a:ea typeface="+mn-ea"/>
                <a:cs typeface="+mn-cs"/>
              </a:rPr>
              <a:t>Các thuật ngữ khác đề cập đến các </a:t>
            </a:r>
            <a:r>
              <a:rPr lang="en-US" sz="1200" b="0" i="0" u="none" strike="noStrike" kern="1200" dirty="0" err="1" smtClean="0">
                <a:solidFill>
                  <a:schemeClr val="tx1"/>
                </a:solidFill>
                <a:effectLst/>
                <a:latin typeface="+mn-lt"/>
                <a:ea typeface="+mn-ea"/>
                <a:cs typeface="+mn-cs"/>
              </a:rPr>
              <a:t>diễn</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biến</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tâm </a:t>
            </a:r>
            <a:r>
              <a:rPr lang="en-US" sz="1200" b="0" i="0" u="none" strike="noStrike" kern="1200" dirty="0" err="1" smtClean="0">
                <a:solidFill>
                  <a:schemeClr val="tx1"/>
                </a:solidFill>
                <a:effectLst/>
                <a:latin typeface="+mn-lt"/>
                <a:ea typeface="+mn-ea"/>
                <a:cs typeface="+mn-cs"/>
              </a:rPr>
              <a:t>lý</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của con người có </a:t>
            </a:r>
            <a:r>
              <a:rPr lang="en-US" sz="1200" b="0" i="0" u="none" strike="noStrike" kern="1200" dirty="0" err="1" smtClean="0">
                <a:solidFill>
                  <a:schemeClr val="tx1"/>
                </a:solidFill>
                <a:effectLst/>
                <a:latin typeface="+mn-lt"/>
                <a:ea typeface="+mn-ea"/>
                <a:cs typeface="+mn-cs"/>
              </a:rPr>
              <a:t>giá</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trị</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đáng kể trong Al là "suy nghĩ", "thấu hiểu", với tần suất ngày càng tăng trong năm năm qua, "hiểu biết". Trên thực tế, những thuật ngữ này có thể được sử dụng tự do hơn trong Al hơn là trong tâm lý học thực nghiệm, nơi mà một sự nghi ngờ sâu sắc về thuật ngữ "tinh thần" vẫn còn tồn tại như một di sản của behaviorism.</a:t>
            </a:r>
            <a:endParaRPr lang="en-US" sz="1200" b="0" i="0" u="none" strike="noStrike" kern="1200" dirty="0" smtClean="0">
              <a:solidFill>
                <a:schemeClr val="tx1"/>
              </a:solidFill>
              <a:effectLst/>
              <a:latin typeface="+mn-lt"/>
              <a:ea typeface="+mn-ea"/>
              <a:cs typeface="+mn-cs"/>
            </a:endParaRPr>
          </a:p>
          <a:p>
            <a:r>
              <a:rPr lang="vi-VN" sz="1200" b="1" i="0" u="none" strike="noStrike" kern="1200" dirty="0" smtClean="0">
                <a:solidFill>
                  <a:schemeClr val="tx1"/>
                </a:solidFill>
                <a:effectLst/>
                <a:latin typeface="+mn-lt"/>
                <a:ea typeface="+mn-ea"/>
                <a:cs typeface="+mn-cs"/>
              </a:rPr>
              <a:t>Herbert Alexander Simon</a:t>
            </a:r>
            <a:r>
              <a:rPr lang="vi-VN" sz="1200" b="0" i="0" u="none" strike="noStrike" kern="1200" dirty="0" smtClean="0">
                <a:solidFill>
                  <a:schemeClr val="tx1"/>
                </a:solidFill>
                <a:effectLst/>
                <a:latin typeface="+mn-lt"/>
                <a:ea typeface="+mn-ea"/>
                <a:cs typeface="+mn-cs"/>
              </a:rPr>
              <a:t> (15/6/1916 – 9/2/2001) là một nhà </a:t>
            </a:r>
            <a:r>
              <a:rPr lang="vi-VN" sz="1200" b="0" i="0" u="none" strike="noStrike" kern="1200" dirty="0" smtClean="0">
                <a:solidFill>
                  <a:schemeClr val="tx1"/>
                </a:solidFill>
                <a:effectLst/>
                <a:latin typeface="+mn-lt"/>
                <a:ea typeface="+mn-ea"/>
                <a:cs typeface="+mn-cs"/>
                <a:hlinkClick r:id="rId3" tooltip="Khoa học chính trị"/>
              </a:rPr>
              <a:t>khoa học chính trị</a:t>
            </a:r>
            <a:r>
              <a:rPr lang="vi-VN"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hlinkClick r:id="rId4" tooltip="Kinh tế"/>
              </a:rPr>
              <a:t>kinh tế</a:t>
            </a:r>
            <a:r>
              <a:rPr lang="vi-VN"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hlinkClick r:id="rId5" tooltip="Xã hội học"/>
              </a:rPr>
              <a:t>xã hội học</a:t>
            </a:r>
            <a:r>
              <a:rPr lang="vi-VN" sz="1200" b="0" i="0" u="none" strike="noStrike" kern="1200" dirty="0" smtClean="0">
                <a:solidFill>
                  <a:schemeClr val="tx1"/>
                </a:solidFill>
                <a:effectLst/>
                <a:latin typeface="+mn-lt"/>
                <a:ea typeface="+mn-ea"/>
                <a:cs typeface="+mn-cs"/>
              </a:rPr>
              <a:t>, tâm lý học người Mỹ và đặc biệt là giáo sư tại </a:t>
            </a:r>
            <a:r>
              <a:rPr lang="vi-VN" sz="1200" b="0" i="0" u="none" strike="noStrike" kern="1200" dirty="0" smtClean="0">
                <a:solidFill>
                  <a:schemeClr val="tx1"/>
                </a:solidFill>
                <a:effectLst/>
                <a:latin typeface="+mn-lt"/>
                <a:ea typeface="+mn-ea"/>
                <a:cs typeface="+mn-cs"/>
                <a:hlinkClick r:id="rId6" tooltip="Đại học Carnegie Mellon"/>
              </a:rPr>
              <a:t>Đại học Carnegie Mellon</a:t>
            </a:r>
            <a:r>
              <a:rPr lang="vi-VN" sz="1200" b="0" i="0" u="none" strike="noStrike" kern="1200" dirty="0" smtClean="0">
                <a:solidFill>
                  <a:schemeClr val="tx1"/>
                </a:solidFill>
                <a:effectLst/>
                <a:latin typeface="+mn-lt"/>
                <a:ea typeface="+mn-ea"/>
                <a:cs typeface="+mn-cs"/>
              </a:rPr>
              <a:t>—nơi ông có các nghiên cứu về nhiều lĩnh vực như </a:t>
            </a:r>
            <a:r>
              <a:rPr lang="vi-VN" sz="1200" b="0" i="0" u="none" strike="noStrike" kern="1200" dirty="0" smtClean="0">
                <a:solidFill>
                  <a:schemeClr val="tx1"/>
                </a:solidFill>
                <a:effectLst/>
                <a:latin typeface="+mn-lt"/>
                <a:ea typeface="+mn-ea"/>
                <a:cs typeface="+mn-cs"/>
                <a:hlinkClick r:id="rId7" tooltip="Nhận thức tâm lý (trang chưa được viết)"/>
              </a:rPr>
              <a:t>nhận thức tâm lý</a:t>
            </a:r>
            <a:r>
              <a:rPr lang="vi-VN" sz="1200" b="0" i="0" u="none" strike="noStrike" kern="1200" dirty="0" smtClean="0">
                <a:solidFill>
                  <a:schemeClr val="tx1"/>
                </a:solidFill>
                <a:effectLst/>
                <a:latin typeface="+mn-lt"/>
                <a:ea typeface="+mn-ea"/>
                <a:cs typeface="+mn-cs"/>
              </a:rPr>
              <a:t>, khoa học nhận thức, </a:t>
            </a:r>
            <a:r>
              <a:rPr lang="vi-VN" sz="1200" b="0" i="0" u="none" strike="noStrike" kern="1200" dirty="0" smtClean="0">
                <a:solidFill>
                  <a:schemeClr val="tx1"/>
                </a:solidFill>
                <a:effectLst/>
                <a:latin typeface="+mn-lt"/>
                <a:ea typeface="+mn-ea"/>
                <a:cs typeface="+mn-cs"/>
                <a:hlinkClick r:id="rId8" tooltip="Khoa học máy tính"/>
              </a:rPr>
              <a:t>khoa học máy tính</a:t>
            </a:r>
            <a:r>
              <a:rPr lang="vi-VN" sz="1200" b="0" i="0" u="none" strike="noStrike" kern="1200" dirty="0" smtClean="0">
                <a:solidFill>
                  <a:schemeClr val="tx1"/>
                </a:solidFill>
                <a:effectLst/>
                <a:latin typeface="+mn-lt"/>
                <a:ea typeface="+mn-ea"/>
                <a:cs typeface="+mn-cs"/>
              </a:rPr>
              <a:t>, hành chính, </a:t>
            </a:r>
            <a:r>
              <a:rPr lang="vi-VN" sz="1200" b="0" i="0" u="none" strike="noStrike" kern="1200" dirty="0" smtClean="0">
                <a:solidFill>
                  <a:schemeClr val="tx1"/>
                </a:solidFill>
                <a:effectLst/>
                <a:latin typeface="+mn-lt"/>
                <a:ea typeface="+mn-ea"/>
                <a:cs typeface="+mn-cs"/>
                <a:hlinkClick r:id="rId4" tooltip="Kinh tế"/>
              </a:rPr>
              <a:t>kinh tế</a:t>
            </a:r>
            <a:r>
              <a:rPr lang="vi-VN" sz="1200" b="0" i="0" u="none" strike="noStrike" kern="1200" dirty="0" smtClean="0">
                <a:solidFill>
                  <a:schemeClr val="tx1"/>
                </a:solidFill>
                <a:effectLst/>
                <a:latin typeface="+mn-lt"/>
                <a:ea typeface="+mn-ea"/>
                <a:cs typeface="+mn-cs"/>
              </a:rPr>
              <a:t>, quản lý, khoa học triết học, </a:t>
            </a:r>
            <a:r>
              <a:rPr lang="vi-VN" sz="1200" b="0" i="0" u="none" strike="noStrike" kern="1200" dirty="0" smtClean="0">
                <a:solidFill>
                  <a:schemeClr val="tx1"/>
                </a:solidFill>
                <a:effectLst/>
                <a:latin typeface="+mn-lt"/>
                <a:ea typeface="+mn-ea"/>
                <a:cs typeface="+mn-cs"/>
                <a:hlinkClick r:id="rId5" tooltip="Xã hội học"/>
              </a:rPr>
              <a:t>xã hội học</a:t>
            </a:r>
            <a:r>
              <a:rPr lang="vi-VN" sz="1200" b="0" i="0" u="none" strike="noStrike" kern="1200" dirty="0" smtClean="0">
                <a:solidFill>
                  <a:schemeClr val="tx1"/>
                </a:solidFill>
                <a:effectLst/>
                <a:latin typeface="+mn-lt"/>
                <a:ea typeface="+mn-ea"/>
                <a:cs typeface="+mn-cs"/>
              </a:rPr>
              <a:t> và </a:t>
            </a:r>
            <a:r>
              <a:rPr lang="vi-VN" sz="1200" b="0" i="0" u="none" strike="noStrike" kern="1200" dirty="0" smtClean="0">
                <a:solidFill>
                  <a:schemeClr val="tx1"/>
                </a:solidFill>
                <a:effectLst/>
                <a:latin typeface="+mn-lt"/>
                <a:ea typeface="+mn-ea"/>
                <a:cs typeface="+mn-cs"/>
                <a:hlinkClick r:id="rId3" tooltip="Khoa học chính trị"/>
              </a:rPr>
              <a:t>khoa học chính trị</a:t>
            </a:r>
            <a:r>
              <a:rPr lang="vi-VN" sz="1200" b="0" i="0" u="none" strike="noStrike" kern="1200" dirty="0" smtClean="0">
                <a:solidFill>
                  <a:schemeClr val="tx1"/>
                </a:solidFill>
                <a:effectLst/>
                <a:latin typeface="+mn-lt"/>
                <a:ea typeface="+mn-ea"/>
                <a:cs typeface="+mn-cs"/>
              </a:rPr>
              <a:t>. Với gần một ngàn ấn phẩm thường xuyên được trích dẫn, ông là một trong những nhà </a:t>
            </a:r>
            <a:r>
              <a:rPr lang="vi-VN" sz="1200" b="0" i="0" u="none" strike="noStrike" kern="1200" dirty="0" smtClean="0">
                <a:solidFill>
                  <a:schemeClr val="tx1"/>
                </a:solidFill>
                <a:effectLst/>
                <a:latin typeface="+mn-lt"/>
                <a:ea typeface="+mn-ea"/>
                <a:cs typeface="+mn-cs"/>
                <a:hlinkClick r:id="rId9" tooltip="Khoa học xã hội"/>
              </a:rPr>
              <a:t>khoa học xã hội</a:t>
            </a:r>
            <a:r>
              <a:rPr lang="vi-VN" sz="1200" b="0" i="0" u="none" strike="noStrike" kern="1200" dirty="0" smtClean="0">
                <a:solidFill>
                  <a:schemeClr val="tx1"/>
                </a:solidFill>
                <a:effectLst/>
                <a:latin typeface="+mn-lt"/>
                <a:ea typeface="+mn-ea"/>
                <a:cs typeface="+mn-cs"/>
              </a:rPr>
              <a:t> có ảnh hưởng nhất trong thế kỷ 20.</a:t>
            </a:r>
            <a:endParaRPr lang="en-US" dirty="0"/>
          </a:p>
        </p:txBody>
      </p:sp>
      <p:sp>
        <p:nvSpPr>
          <p:cNvPr id="4" name="Slide Number Placeholder 3"/>
          <p:cNvSpPr>
            <a:spLocks noGrp="1"/>
          </p:cNvSpPr>
          <p:nvPr>
            <p:ph type="sldNum" sz="quarter" idx="10"/>
          </p:nvPr>
        </p:nvSpPr>
        <p:spPr/>
        <p:txBody>
          <a:bodyPr/>
          <a:lstStyle/>
          <a:p>
            <a:fld id="{DDFA4C2F-5764-4358-825D-F0428E21572D}" type="slidenum">
              <a:rPr lang="en-US" smtClean="0"/>
              <a:t>5</a:t>
            </a:fld>
            <a:endParaRPr lang="en-US"/>
          </a:p>
        </p:txBody>
      </p:sp>
    </p:spTree>
    <p:extLst>
      <p:ext uri="{BB962C8B-B14F-4D97-AF65-F5344CB8AC3E}">
        <p14:creationId xmlns:p14="http://schemas.microsoft.com/office/powerpoint/2010/main" val="3747431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dirty="0" smtClean="0">
                <a:solidFill>
                  <a:schemeClr val="tx1"/>
                </a:solidFill>
                <a:effectLst/>
                <a:latin typeface="+mn-lt"/>
                <a:ea typeface="+mn-ea"/>
                <a:cs typeface="+mn-cs"/>
              </a:rPr>
              <a:t>Các thuật ngữ khác đề cập đến các </a:t>
            </a:r>
            <a:r>
              <a:rPr lang="en-US" sz="1200" b="0" i="0" u="none" strike="noStrike" kern="1200" dirty="0" err="1" smtClean="0">
                <a:solidFill>
                  <a:schemeClr val="tx1"/>
                </a:solidFill>
                <a:effectLst/>
                <a:latin typeface="+mn-lt"/>
                <a:ea typeface="+mn-ea"/>
                <a:cs typeface="+mn-cs"/>
              </a:rPr>
              <a:t>diễn</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biến</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tâm </a:t>
            </a:r>
            <a:r>
              <a:rPr lang="en-US" sz="1200" b="0" i="0" u="none" strike="noStrike" kern="1200" dirty="0" err="1" smtClean="0">
                <a:solidFill>
                  <a:schemeClr val="tx1"/>
                </a:solidFill>
                <a:effectLst/>
                <a:latin typeface="+mn-lt"/>
                <a:ea typeface="+mn-ea"/>
                <a:cs typeface="+mn-cs"/>
              </a:rPr>
              <a:t>lý</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của con người có </a:t>
            </a:r>
            <a:r>
              <a:rPr lang="en-US" sz="1200" b="0" i="0" u="none" strike="noStrike" kern="1200" dirty="0" err="1" smtClean="0">
                <a:solidFill>
                  <a:schemeClr val="tx1"/>
                </a:solidFill>
                <a:effectLst/>
                <a:latin typeface="+mn-lt"/>
                <a:ea typeface="+mn-ea"/>
                <a:cs typeface="+mn-cs"/>
              </a:rPr>
              <a:t>giá</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trị</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đáng kể trong Al là "suy nghĩ", "thấu hiểu", với tần suất ngày càng tăng trong năm năm qua, "hiểu biết". Trên thực tế, những thuật ngữ này có thể được sử dụng tự do hơn trong Al hơn là trong tâm lý học thực nghiệm, nơi mà một sự nghi ngờ sâu sắc về thuật ngữ "tinh thần" vẫn còn tồn tại như một di sản của behaviorism.</a:t>
            </a:r>
            <a:endParaRPr lang="en-US" sz="1200" b="0" i="0" u="none" strike="noStrike" kern="1200" dirty="0" smtClean="0">
              <a:solidFill>
                <a:schemeClr val="tx1"/>
              </a:solidFill>
              <a:effectLst/>
              <a:latin typeface="+mn-lt"/>
              <a:ea typeface="+mn-ea"/>
              <a:cs typeface="+mn-cs"/>
            </a:endParaRPr>
          </a:p>
          <a:p>
            <a:r>
              <a:rPr lang="vi-VN" sz="1200" b="1" i="0" u="none" strike="noStrike" kern="1200" dirty="0" smtClean="0">
                <a:solidFill>
                  <a:schemeClr val="tx1"/>
                </a:solidFill>
                <a:effectLst/>
                <a:latin typeface="+mn-lt"/>
                <a:ea typeface="+mn-ea"/>
                <a:cs typeface="+mn-cs"/>
              </a:rPr>
              <a:t>Herbert Alexander Simon</a:t>
            </a:r>
            <a:r>
              <a:rPr lang="vi-VN" sz="1200" b="0" i="0" u="none" strike="noStrike" kern="1200" dirty="0" smtClean="0">
                <a:solidFill>
                  <a:schemeClr val="tx1"/>
                </a:solidFill>
                <a:effectLst/>
                <a:latin typeface="+mn-lt"/>
                <a:ea typeface="+mn-ea"/>
                <a:cs typeface="+mn-cs"/>
              </a:rPr>
              <a:t> (15/6/1916 – 9/2/2001) là một nhà </a:t>
            </a:r>
            <a:r>
              <a:rPr lang="vi-VN" sz="1200" b="0" i="0" u="none" strike="noStrike" kern="1200" dirty="0" smtClean="0">
                <a:solidFill>
                  <a:schemeClr val="tx1"/>
                </a:solidFill>
                <a:effectLst/>
                <a:latin typeface="+mn-lt"/>
                <a:ea typeface="+mn-ea"/>
                <a:cs typeface="+mn-cs"/>
                <a:hlinkClick r:id="rId3" tooltip="Khoa học chính trị"/>
              </a:rPr>
              <a:t>khoa học chính trị</a:t>
            </a:r>
            <a:r>
              <a:rPr lang="vi-VN"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hlinkClick r:id="rId4" tooltip="Kinh tế"/>
              </a:rPr>
              <a:t>kinh tế</a:t>
            </a:r>
            <a:r>
              <a:rPr lang="vi-VN"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hlinkClick r:id="rId5" tooltip="Xã hội học"/>
              </a:rPr>
              <a:t>xã hội học</a:t>
            </a:r>
            <a:r>
              <a:rPr lang="vi-VN" sz="1200" b="0" i="0" u="none" strike="noStrike" kern="1200" dirty="0" smtClean="0">
                <a:solidFill>
                  <a:schemeClr val="tx1"/>
                </a:solidFill>
                <a:effectLst/>
                <a:latin typeface="+mn-lt"/>
                <a:ea typeface="+mn-ea"/>
                <a:cs typeface="+mn-cs"/>
              </a:rPr>
              <a:t>, tâm lý học người Mỹ và đặc biệt là giáo sư tại </a:t>
            </a:r>
            <a:r>
              <a:rPr lang="vi-VN" sz="1200" b="0" i="0" u="none" strike="noStrike" kern="1200" dirty="0" smtClean="0">
                <a:solidFill>
                  <a:schemeClr val="tx1"/>
                </a:solidFill>
                <a:effectLst/>
                <a:latin typeface="+mn-lt"/>
                <a:ea typeface="+mn-ea"/>
                <a:cs typeface="+mn-cs"/>
                <a:hlinkClick r:id="rId6" tooltip="Đại học Carnegie Mellon"/>
              </a:rPr>
              <a:t>Đại học Carnegie Mellon</a:t>
            </a:r>
            <a:r>
              <a:rPr lang="vi-VN" sz="1200" b="0" i="0" u="none" strike="noStrike" kern="1200" dirty="0" smtClean="0">
                <a:solidFill>
                  <a:schemeClr val="tx1"/>
                </a:solidFill>
                <a:effectLst/>
                <a:latin typeface="+mn-lt"/>
                <a:ea typeface="+mn-ea"/>
                <a:cs typeface="+mn-cs"/>
              </a:rPr>
              <a:t>—nơi ông có các nghiên cứu về nhiều lĩnh vực như </a:t>
            </a:r>
            <a:r>
              <a:rPr lang="vi-VN" sz="1200" b="0" i="0" u="none" strike="noStrike" kern="1200" dirty="0" smtClean="0">
                <a:solidFill>
                  <a:schemeClr val="tx1"/>
                </a:solidFill>
                <a:effectLst/>
                <a:latin typeface="+mn-lt"/>
                <a:ea typeface="+mn-ea"/>
                <a:cs typeface="+mn-cs"/>
                <a:hlinkClick r:id="rId7" tooltip="Nhận thức tâm lý (trang chưa được viết)"/>
              </a:rPr>
              <a:t>nhận thức tâm lý</a:t>
            </a:r>
            <a:r>
              <a:rPr lang="vi-VN" sz="1200" b="0" i="0" u="none" strike="noStrike" kern="1200" dirty="0" smtClean="0">
                <a:solidFill>
                  <a:schemeClr val="tx1"/>
                </a:solidFill>
                <a:effectLst/>
                <a:latin typeface="+mn-lt"/>
                <a:ea typeface="+mn-ea"/>
                <a:cs typeface="+mn-cs"/>
              </a:rPr>
              <a:t>, khoa học nhận thức, </a:t>
            </a:r>
            <a:r>
              <a:rPr lang="vi-VN" sz="1200" b="0" i="0" u="none" strike="noStrike" kern="1200" dirty="0" smtClean="0">
                <a:solidFill>
                  <a:schemeClr val="tx1"/>
                </a:solidFill>
                <a:effectLst/>
                <a:latin typeface="+mn-lt"/>
                <a:ea typeface="+mn-ea"/>
                <a:cs typeface="+mn-cs"/>
                <a:hlinkClick r:id="rId8" tooltip="Khoa học máy tính"/>
              </a:rPr>
              <a:t>khoa học máy tính</a:t>
            </a:r>
            <a:r>
              <a:rPr lang="vi-VN" sz="1200" b="0" i="0" u="none" strike="noStrike" kern="1200" dirty="0" smtClean="0">
                <a:solidFill>
                  <a:schemeClr val="tx1"/>
                </a:solidFill>
                <a:effectLst/>
                <a:latin typeface="+mn-lt"/>
                <a:ea typeface="+mn-ea"/>
                <a:cs typeface="+mn-cs"/>
              </a:rPr>
              <a:t>, hành chính, </a:t>
            </a:r>
            <a:r>
              <a:rPr lang="vi-VN" sz="1200" b="0" i="0" u="none" strike="noStrike" kern="1200" dirty="0" smtClean="0">
                <a:solidFill>
                  <a:schemeClr val="tx1"/>
                </a:solidFill>
                <a:effectLst/>
                <a:latin typeface="+mn-lt"/>
                <a:ea typeface="+mn-ea"/>
                <a:cs typeface="+mn-cs"/>
                <a:hlinkClick r:id="rId4" tooltip="Kinh tế"/>
              </a:rPr>
              <a:t>kinh tế</a:t>
            </a:r>
            <a:r>
              <a:rPr lang="vi-VN" sz="1200" b="0" i="0" u="none" strike="noStrike" kern="1200" dirty="0" smtClean="0">
                <a:solidFill>
                  <a:schemeClr val="tx1"/>
                </a:solidFill>
                <a:effectLst/>
                <a:latin typeface="+mn-lt"/>
                <a:ea typeface="+mn-ea"/>
                <a:cs typeface="+mn-cs"/>
              </a:rPr>
              <a:t>, quản lý, khoa học triết học, </a:t>
            </a:r>
            <a:r>
              <a:rPr lang="vi-VN" sz="1200" b="0" i="0" u="none" strike="noStrike" kern="1200" dirty="0" smtClean="0">
                <a:solidFill>
                  <a:schemeClr val="tx1"/>
                </a:solidFill>
                <a:effectLst/>
                <a:latin typeface="+mn-lt"/>
                <a:ea typeface="+mn-ea"/>
                <a:cs typeface="+mn-cs"/>
                <a:hlinkClick r:id="rId5" tooltip="Xã hội học"/>
              </a:rPr>
              <a:t>xã hội học</a:t>
            </a:r>
            <a:r>
              <a:rPr lang="vi-VN" sz="1200" b="0" i="0" u="none" strike="noStrike" kern="1200" dirty="0" smtClean="0">
                <a:solidFill>
                  <a:schemeClr val="tx1"/>
                </a:solidFill>
                <a:effectLst/>
                <a:latin typeface="+mn-lt"/>
                <a:ea typeface="+mn-ea"/>
                <a:cs typeface="+mn-cs"/>
              </a:rPr>
              <a:t> và </a:t>
            </a:r>
            <a:r>
              <a:rPr lang="vi-VN" sz="1200" b="0" i="0" u="none" strike="noStrike" kern="1200" dirty="0" smtClean="0">
                <a:solidFill>
                  <a:schemeClr val="tx1"/>
                </a:solidFill>
                <a:effectLst/>
                <a:latin typeface="+mn-lt"/>
                <a:ea typeface="+mn-ea"/>
                <a:cs typeface="+mn-cs"/>
                <a:hlinkClick r:id="rId3" tooltip="Khoa học chính trị"/>
              </a:rPr>
              <a:t>khoa học chính trị</a:t>
            </a:r>
            <a:r>
              <a:rPr lang="vi-VN" sz="1200" b="0" i="0" u="none" strike="noStrike" kern="1200" dirty="0" smtClean="0">
                <a:solidFill>
                  <a:schemeClr val="tx1"/>
                </a:solidFill>
                <a:effectLst/>
                <a:latin typeface="+mn-lt"/>
                <a:ea typeface="+mn-ea"/>
                <a:cs typeface="+mn-cs"/>
              </a:rPr>
              <a:t>. Với gần một ngàn ấn phẩm thường xuyên được trích dẫn, ông là một trong những nhà </a:t>
            </a:r>
            <a:r>
              <a:rPr lang="vi-VN" sz="1200" b="0" i="0" u="none" strike="noStrike" kern="1200" dirty="0" smtClean="0">
                <a:solidFill>
                  <a:schemeClr val="tx1"/>
                </a:solidFill>
                <a:effectLst/>
                <a:latin typeface="+mn-lt"/>
                <a:ea typeface="+mn-ea"/>
                <a:cs typeface="+mn-cs"/>
                <a:hlinkClick r:id="rId9" tooltip="Khoa học xã hội"/>
              </a:rPr>
              <a:t>khoa học xã hội</a:t>
            </a:r>
            <a:r>
              <a:rPr lang="vi-VN" sz="1200" b="0" i="0" u="none" strike="noStrike" kern="1200" dirty="0" smtClean="0">
                <a:solidFill>
                  <a:schemeClr val="tx1"/>
                </a:solidFill>
                <a:effectLst/>
                <a:latin typeface="+mn-lt"/>
                <a:ea typeface="+mn-ea"/>
                <a:cs typeface="+mn-cs"/>
              </a:rPr>
              <a:t> có ảnh hưởng nhất trong thế kỷ 20.</a:t>
            </a:r>
            <a:endParaRPr lang="en-US" dirty="0"/>
          </a:p>
        </p:txBody>
      </p:sp>
      <p:sp>
        <p:nvSpPr>
          <p:cNvPr id="4" name="Slide Number Placeholder 3"/>
          <p:cNvSpPr>
            <a:spLocks noGrp="1"/>
          </p:cNvSpPr>
          <p:nvPr>
            <p:ph type="sldNum" sz="quarter" idx="10"/>
          </p:nvPr>
        </p:nvSpPr>
        <p:spPr/>
        <p:txBody>
          <a:bodyPr/>
          <a:lstStyle/>
          <a:p>
            <a:fld id="{DDFA4C2F-5764-4358-825D-F0428E21572D}" type="slidenum">
              <a:rPr lang="en-US" smtClean="0"/>
              <a:t>6</a:t>
            </a:fld>
            <a:endParaRPr lang="en-US"/>
          </a:p>
        </p:txBody>
      </p:sp>
    </p:spTree>
    <p:extLst>
      <p:ext uri="{BB962C8B-B14F-4D97-AF65-F5344CB8AC3E}">
        <p14:creationId xmlns:p14="http://schemas.microsoft.com/office/powerpoint/2010/main" val="605215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b="0" i="0" u="none" strike="noStrike" kern="1200" dirty="0" smtClean="0">
                <a:solidFill>
                  <a:schemeClr val="tx1"/>
                </a:solidFill>
                <a:effectLst/>
                <a:latin typeface="+mn-lt"/>
                <a:ea typeface="+mn-ea"/>
                <a:cs typeface="+mn-cs"/>
              </a:rPr>
              <a:t>Khi John McCarthy (1927-2011) sinh ra trong một gia đình người nhập cư châu Âu bình thường tại Boston vào ngay đêm trước của cuộc Đại Suy thoái, hầu như không ai có thể tin rằng thần đồng này sẽ trở thành người kế nhiệm xứng đáng cho Alan Turing.</a:t>
            </a:r>
          </a:p>
          <a:p>
            <a:pPr fontAlgn="base"/>
            <a:r>
              <a:rPr lang="vi-VN" sz="1200" b="0" i="0" u="none" strike="noStrike" kern="1200" dirty="0" smtClean="0">
                <a:solidFill>
                  <a:schemeClr val="tx1"/>
                </a:solidFill>
                <a:effectLst/>
                <a:latin typeface="+mn-lt"/>
                <a:ea typeface="+mn-ea"/>
                <a:cs typeface="+mn-cs"/>
              </a:rPr>
              <a:t>Thể trạng yếu đuối của em trai John đã làm cả gia đình McCarthy, sau khi đi lang thang trên khắp cả nước để tìm các cơ hội việc làm, phải tới định cư tại Los Angeles. Chính tại nơi đây, John, một thiếu niên xuất sắc trong môn Toán đã được tiếp xúc với Viện Công nghệ California, Caltech, và tự học môn toán của cấp đại học từ những quyển sách giáo khoa cũ đi mượn.</a:t>
            </a:r>
          </a:p>
          <a:p>
            <a:pPr fontAlgn="base"/>
            <a:r>
              <a:rPr lang="vi-VN" sz="1200" b="0" i="0" u="none" strike="noStrike" kern="1200" dirty="0" smtClean="0">
                <a:solidFill>
                  <a:schemeClr val="tx1"/>
                </a:solidFill>
                <a:effectLst/>
                <a:latin typeface="+mn-lt"/>
                <a:ea typeface="+mn-ea"/>
                <a:cs typeface="+mn-cs"/>
              </a:rPr>
              <a:t>Người cha đẻ tương lai của trí tuệ nhân tạo luôn cố gắng học tập trong khi vẫn làm việc như một thợ mộc, một ngư dân và một nhà phát minh (một trong số các phát minh của ông là máy ép cam thủy lực) để giúp đỡ gia đình. Khi ông chính thức gia nhập Caltech để học toán, việc tự học đã cho phép ông có thể bỏ qua hai học kỳ đầu tiên.</a:t>
            </a:r>
          </a:p>
          <a:p>
            <a:pPr fontAlgn="base"/>
            <a:r>
              <a:rPr lang="vi-VN" sz="1200" b="0" i="0" u="none" strike="noStrike" kern="1200" dirty="0" smtClean="0">
                <a:solidFill>
                  <a:schemeClr val="tx1"/>
                </a:solidFill>
                <a:effectLst/>
                <a:latin typeface="+mn-lt"/>
                <a:ea typeface="+mn-ea"/>
                <a:cs typeface="+mn-cs"/>
              </a:rPr>
              <a:t>Ông tốt nghiệp năm 1948 và nhận được bằng tiến sĩ cũng trong cùng lĩnh vực đó vào năm 1951 tại Princeton. Cho đến lúc này, sự nghiệp của McCarthy vẫn chỉ nhanh hơn một chút so với bình thường, nhưng ông đã có sẵn trong đầu mình một nỗi ám ảnh vĩ đại: trí tuệ nhân tạo.</a:t>
            </a:r>
          </a:p>
        </p:txBody>
      </p:sp>
      <p:sp>
        <p:nvSpPr>
          <p:cNvPr id="4" name="Slide Number Placeholder 3"/>
          <p:cNvSpPr>
            <a:spLocks noGrp="1"/>
          </p:cNvSpPr>
          <p:nvPr>
            <p:ph type="sldNum" sz="quarter" idx="10"/>
          </p:nvPr>
        </p:nvSpPr>
        <p:spPr/>
        <p:txBody>
          <a:bodyPr/>
          <a:lstStyle/>
          <a:p>
            <a:fld id="{DDFA4C2F-5764-4358-825D-F0428E21572D}" type="slidenum">
              <a:rPr lang="en-US" smtClean="0"/>
              <a:t>7</a:t>
            </a:fld>
            <a:endParaRPr lang="en-US"/>
          </a:p>
        </p:txBody>
      </p:sp>
    </p:spTree>
    <p:extLst>
      <p:ext uri="{BB962C8B-B14F-4D97-AF65-F5344CB8AC3E}">
        <p14:creationId xmlns:p14="http://schemas.microsoft.com/office/powerpoint/2010/main" val="4170421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Joel Moses</a:t>
            </a:r>
            <a:r>
              <a:rPr lang="en-US" sz="1200" b="0" i="0" u="none" strike="noStrike" kern="1200" dirty="0" smtClean="0">
                <a:solidFill>
                  <a:schemeClr val="tx1"/>
                </a:solidFill>
                <a:effectLst/>
                <a:latin typeface="+mn-lt"/>
                <a:ea typeface="+mn-ea"/>
                <a:cs typeface="+mn-cs"/>
              </a:rPr>
              <a:t> (born 1941) is an Israeli-American </a:t>
            </a:r>
            <a:r>
              <a:rPr lang="en-US" sz="1200" b="0" i="0" u="none" strike="noStrike" kern="1200" dirty="0" smtClean="0">
                <a:solidFill>
                  <a:schemeClr val="tx1"/>
                </a:solidFill>
                <a:effectLst/>
                <a:latin typeface="+mn-lt"/>
                <a:ea typeface="+mn-ea"/>
                <a:cs typeface="+mn-cs"/>
                <a:hlinkClick r:id="rId3" tooltip="Computer scientist"/>
              </a:rPr>
              <a:t>computer scientist</a:t>
            </a:r>
            <a:r>
              <a:rPr lang="en-US" sz="1200" b="0" i="0" u="none" strike="noStrike" kern="1200" dirty="0" smtClean="0">
                <a:solidFill>
                  <a:schemeClr val="tx1"/>
                </a:solidFill>
                <a:effectLst/>
                <a:latin typeface="+mn-lt"/>
                <a:ea typeface="+mn-ea"/>
                <a:cs typeface="+mn-cs"/>
              </a:rPr>
              <a:t> and professor at the </a:t>
            </a:r>
            <a:r>
              <a:rPr lang="en-US" sz="1200" b="0" i="0" u="none" strike="noStrike" kern="1200" dirty="0" smtClean="0">
                <a:solidFill>
                  <a:schemeClr val="tx1"/>
                </a:solidFill>
                <a:effectLst/>
                <a:latin typeface="+mn-lt"/>
                <a:ea typeface="+mn-ea"/>
                <a:cs typeface="+mn-cs"/>
                <a:hlinkClick r:id="rId4" tooltip="Massachusetts Institute of Technology"/>
              </a:rPr>
              <a:t>Massachusetts Institute of Technology</a:t>
            </a:r>
            <a:r>
              <a:rPr lang="en-US" sz="1200" b="0" i="0" u="none" strike="noStrike" kern="1200" dirty="0" smtClean="0">
                <a:solidFill>
                  <a:schemeClr val="tx1"/>
                </a:solidFill>
                <a:effectLst/>
                <a:latin typeface="+mn-lt"/>
                <a:ea typeface="+mn-ea"/>
                <a:cs typeface="+mn-cs"/>
              </a:rPr>
              <a:t>. </a:t>
            </a:r>
          </a:p>
          <a:p>
            <a:r>
              <a:rPr lang="en-US" sz="1200" b="0" i="0" u="none" strike="noStrike" kern="1200" dirty="0" smtClean="0">
                <a:solidFill>
                  <a:schemeClr val="tx1"/>
                </a:solidFill>
                <a:effectLst/>
                <a:latin typeface="+mn-lt"/>
                <a:ea typeface="+mn-ea"/>
                <a:cs typeface="+mn-cs"/>
              </a:rPr>
              <a:t>Joel Moses was born in </a:t>
            </a:r>
            <a:r>
              <a:rPr lang="en-US" sz="1200" b="0" i="0" u="none" strike="noStrike" kern="1200" dirty="0" smtClean="0">
                <a:solidFill>
                  <a:schemeClr val="tx1"/>
                </a:solidFill>
                <a:effectLst/>
                <a:latin typeface="+mn-lt"/>
                <a:ea typeface="+mn-ea"/>
                <a:cs typeface="+mn-cs"/>
                <a:hlinkClick r:id="rId5" tooltip="Mandatory Palestine"/>
              </a:rPr>
              <a:t>Mandatory Palestine</a:t>
            </a:r>
            <a:r>
              <a:rPr lang="en-US" sz="1200" b="0" i="0" u="none" strike="noStrike" kern="1200" dirty="0" smtClean="0">
                <a:solidFill>
                  <a:schemeClr val="tx1"/>
                </a:solidFill>
                <a:effectLst/>
                <a:latin typeface="+mn-lt"/>
                <a:ea typeface="+mn-ea"/>
                <a:cs typeface="+mn-cs"/>
              </a:rPr>
              <a:t> in 1941 and emigrated to the U.S. in 1954. He attended </a:t>
            </a:r>
            <a:r>
              <a:rPr lang="en-US" sz="1200" b="0" i="0" u="none" strike="noStrike" kern="1200" dirty="0" err="1" smtClean="0">
                <a:solidFill>
                  <a:schemeClr val="tx1"/>
                </a:solidFill>
                <a:effectLst/>
                <a:latin typeface="+mn-lt"/>
                <a:ea typeface="+mn-ea"/>
                <a:cs typeface="+mn-cs"/>
                <a:hlinkClick r:id="rId6" tooltip="Midwood High School"/>
              </a:rPr>
              <a:t>Midwood</a:t>
            </a:r>
            <a:r>
              <a:rPr lang="en-US" sz="1200" b="0" i="0" u="none" strike="noStrike" kern="1200" dirty="0" smtClean="0">
                <a:solidFill>
                  <a:schemeClr val="tx1"/>
                </a:solidFill>
                <a:effectLst/>
                <a:latin typeface="+mn-lt"/>
                <a:ea typeface="+mn-ea"/>
                <a:cs typeface="+mn-cs"/>
                <a:hlinkClick r:id="rId6" tooltip="Midwood High School"/>
              </a:rPr>
              <a:t> High School</a:t>
            </a:r>
            <a:r>
              <a:rPr lang="en-US" sz="1200" b="0" i="0" u="none" strike="noStrike" kern="1200" dirty="0" smtClean="0">
                <a:solidFill>
                  <a:schemeClr val="tx1"/>
                </a:solidFill>
                <a:effectLst/>
                <a:latin typeface="+mn-lt"/>
                <a:ea typeface="+mn-ea"/>
                <a:cs typeface="+mn-cs"/>
              </a:rPr>
              <a:t> in Brooklyn, New York. He received his undergraduate degree in Mathematics from </a:t>
            </a:r>
            <a:r>
              <a:rPr lang="en-US" sz="1200" b="0" i="0" u="none" strike="noStrike" kern="1200" dirty="0" smtClean="0">
                <a:solidFill>
                  <a:schemeClr val="tx1"/>
                </a:solidFill>
                <a:effectLst/>
                <a:latin typeface="+mn-lt"/>
                <a:ea typeface="+mn-ea"/>
                <a:cs typeface="+mn-cs"/>
                <a:hlinkClick r:id="rId7" tooltip="Columbia University"/>
              </a:rPr>
              <a:t>Columbia University</a:t>
            </a:r>
            <a:r>
              <a:rPr lang="en-US" sz="1200" b="0" i="0" u="none" strike="noStrike" kern="1200" dirty="0" smtClean="0">
                <a:solidFill>
                  <a:schemeClr val="tx1"/>
                </a:solidFill>
                <a:effectLst/>
                <a:latin typeface="+mn-lt"/>
                <a:ea typeface="+mn-ea"/>
                <a:cs typeface="+mn-cs"/>
              </a:rPr>
              <a:t> and a master's degree in Mathematics, also from Columbia.</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8</a:t>
            </a:fld>
            <a:endParaRPr lang="en-US"/>
          </a:p>
        </p:txBody>
      </p:sp>
    </p:spTree>
    <p:extLst>
      <p:ext uri="{BB962C8B-B14F-4D97-AF65-F5344CB8AC3E}">
        <p14:creationId xmlns:p14="http://schemas.microsoft.com/office/powerpoint/2010/main" val="2529755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Edward ("Ted") </a:t>
            </a:r>
            <a:r>
              <a:rPr lang="en-US" sz="1200" b="1" i="0" u="none" strike="noStrike" kern="1200" dirty="0" err="1" smtClean="0">
                <a:solidFill>
                  <a:schemeClr val="tx1"/>
                </a:solidFill>
                <a:effectLst/>
                <a:latin typeface="+mn-lt"/>
                <a:ea typeface="+mn-ea"/>
                <a:cs typeface="+mn-cs"/>
              </a:rPr>
              <a:t>Hance</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Shortliffe</a:t>
            </a:r>
            <a:r>
              <a:rPr lang="en-US" sz="1200" b="0" i="0" u="none" strike="noStrike" kern="1200" dirty="0" smtClean="0">
                <a:solidFill>
                  <a:schemeClr val="tx1"/>
                </a:solidFill>
                <a:effectLst/>
                <a:latin typeface="+mn-lt"/>
                <a:ea typeface="+mn-ea"/>
                <a:cs typeface="+mn-cs"/>
              </a:rPr>
              <a:t> (born 1947) is a Canadian-born American biomedical </a:t>
            </a:r>
            <a:r>
              <a:rPr lang="en-US" sz="1200" b="0" i="0" u="none" strike="noStrike" kern="1200" dirty="0" err="1" smtClean="0">
                <a:solidFill>
                  <a:schemeClr val="tx1"/>
                </a:solidFill>
                <a:effectLst/>
                <a:latin typeface="+mn-lt"/>
                <a:ea typeface="+mn-ea"/>
                <a:cs typeface="+mn-cs"/>
              </a:rPr>
              <a:t>informatician</a:t>
            </a:r>
            <a:r>
              <a:rPr lang="en-US" sz="1200" b="0" i="0" u="none" strike="noStrike" kern="1200" dirty="0" smtClean="0">
                <a:solidFill>
                  <a:schemeClr val="tx1"/>
                </a:solidFill>
                <a:effectLst/>
                <a:latin typeface="+mn-lt"/>
                <a:ea typeface="+mn-ea"/>
                <a:cs typeface="+mn-cs"/>
              </a:rPr>
              <a:t>, physician, and computer scientist. </a:t>
            </a:r>
            <a:r>
              <a:rPr lang="en-US" sz="1200" b="0" i="0" u="none" strike="noStrike" kern="1200" dirty="0" err="1" smtClean="0">
                <a:solidFill>
                  <a:schemeClr val="tx1"/>
                </a:solidFill>
                <a:effectLst/>
                <a:latin typeface="+mn-lt"/>
                <a:ea typeface="+mn-ea"/>
                <a:cs typeface="+mn-cs"/>
              </a:rPr>
              <a:t>Shortliffe</a:t>
            </a:r>
            <a:r>
              <a:rPr lang="en-US" sz="1200" b="0" i="0" u="none" strike="noStrike" kern="1200" dirty="0" smtClean="0">
                <a:solidFill>
                  <a:schemeClr val="tx1"/>
                </a:solidFill>
                <a:effectLst/>
                <a:latin typeface="+mn-lt"/>
                <a:ea typeface="+mn-ea"/>
                <a:cs typeface="+mn-cs"/>
              </a:rPr>
              <a:t> is a pioneer in the use of artificial intelligence in medicine. He was the principal developer of the clinical expert system </a:t>
            </a:r>
            <a:r>
              <a:rPr lang="en-US" sz="1200" b="0" i="0" u="none" strike="noStrike" kern="1200" dirty="0" smtClean="0">
                <a:solidFill>
                  <a:schemeClr val="tx1"/>
                </a:solidFill>
                <a:effectLst/>
                <a:latin typeface="+mn-lt"/>
                <a:ea typeface="+mn-ea"/>
                <a:cs typeface="+mn-cs"/>
                <a:hlinkClick r:id="rId3" tooltip="MYCIN"/>
              </a:rPr>
              <a:t>MYCIN</a:t>
            </a:r>
            <a:r>
              <a:rPr lang="en-US" sz="1200" b="0" i="0" u="none" strike="noStrike" kern="1200" dirty="0" smtClean="0">
                <a:solidFill>
                  <a:schemeClr val="tx1"/>
                </a:solidFill>
                <a:effectLst/>
                <a:latin typeface="+mn-lt"/>
                <a:ea typeface="+mn-ea"/>
                <a:cs typeface="+mn-cs"/>
              </a:rPr>
              <a:t>, one of the first rule-based </a:t>
            </a:r>
            <a:r>
              <a:rPr lang="en-US" sz="1200" b="0" i="0" u="none" strike="noStrike" kern="1200" dirty="0" smtClean="0">
                <a:solidFill>
                  <a:schemeClr val="tx1"/>
                </a:solidFill>
                <a:effectLst/>
                <a:latin typeface="+mn-lt"/>
                <a:ea typeface="+mn-ea"/>
                <a:cs typeface="+mn-cs"/>
                <a:hlinkClick r:id="rId4" tooltip="Artificial intelligence"/>
              </a:rPr>
              <a:t>artificial intelligence</a:t>
            </a:r>
            <a:r>
              <a:rPr lang="en-US" sz="1200" b="0" i="0" u="none" strike="noStrike" kern="1200" dirty="0" smtClean="0">
                <a:solidFill>
                  <a:schemeClr val="tx1"/>
                </a:solidFill>
                <a:effectLst/>
                <a:latin typeface="+mn-lt"/>
                <a:ea typeface="+mn-ea"/>
                <a:cs typeface="+mn-cs"/>
              </a:rPr>
              <a:t> expert systems, which obtained clinical data interactively from a physician user and was used to diagnose and recommend treatment for severe infections. While never used in practice (because it preceded the era of local-area networking and could not be integrated with patient records and physician workflow), its performance was shown to be comparable to and sometimes more accurate than that of Stanford infectious disease faculty.</a:t>
            </a:r>
            <a:r>
              <a:rPr lang="en-US" sz="1200" b="0" i="0" u="none" strike="noStrike" kern="1200" baseline="30000" dirty="0" smtClean="0">
                <a:solidFill>
                  <a:schemeClr val="tx1"/>
                </a:solidFill>
                <a:effectLst/>
                <a:latin typeface="+mn-lt"/>
                <a:ea typeface="+mn-ea"/>
                <a:cs typeface="+mn-cs"/>
                <a:hlinkClick r:id="rId5"/>
              </a:rPr>
              <a:t>[1]</a:t>
            </a:r>
            <a:r>
              <a:rPr lang="en-US" sz="1200" b="0" i="0" u="none" strike="noStrike" kern="1200" dirty="0" smtClean="0">
                <a:solidFill>
                  <a:schemeClr val="tx1"/>
                </a:solidFill>
                <a:effectLst/>
                <a:latin typeface="+mn-lt"/>
                <a:ea typeface="+mn-ea"/>
                <a:cs typeface="+mn-cs"/>
              </a:rPr>
              <a:t> This spurred the development of a wide range of activity in the development of rule-based expert systems, knowledge representation, belief nets and other areas, and its design greatly influenced the subsequent development of computing in medicine.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9</a:t>
            </a:fld>
            <a:endParaRPr lang="en-US"/>
          </a:p>
        </p:txBody>
      </p:sp>
    </p:spTree>
    <p:extLst>
      <p:ext uri="{BB962C8B-B14F-4D97-AF65-F5344CB8AC3E}">
        <p14:creationId xmlns:p14="http://schemas.microsoft.com/office/powerpoint/2010/main" val="2833075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dirty="0" smtClean="0">
                <a:solidFill>
                  <a:schemeClr val="tx1"/>
                </a:solidFill>
                <a:effectLst/>
                <a:latin typeface="+mn-lt"/>
                <a:ea typeface="+mn-ea"/>
                <a:cs typeface="+mn-cs"/>
              </a:rPr>
              <a:t>Vào năm 1974, Erno Rubik chỉ là một giảng viên thiết kế 29 tuổi và vẫn đang loay hoay với một đống các khối gỗ nhỏ trong căn hộ nhỏ ở Budapest (Hungary), nơi ông sống cùng với mẹ.</a:t>
            </a:r>
            <a:r>
              <a:rPr lang="en-US"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người ta tính được rằng có đến 43x1.018 khả năng tồn tại với khối Rubik; khả năng ngẫu nhiên đưa chúng về đúng vị trí ban đầu gần như bằng 0</a:t>
            </a:r>
            <a:r>
              <a:rPr lang="en-US"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Phải mất đến một tháng vặn xoắn nhiều lần trong căn phòng của mình, ông mới giải được khối Rubik.</a:t>
            </a:r>
            <a:endParaRPr lang="en-US" dirty="0"/>
          </a:p>
        </p:txBody>
      </p:sp>
      <p:sp>
        <p:nvSpPr>
          <p:cNvPr id="4" name="Slide Number Placeholder 3"/>
          <p:cNvSpPr>
            <a:spLocks noGrp="1"/>
          </p:cNvSpPr>
          <p:nvPr>
            <p:ph type="sldNum" sz="quarter" idx="10"/>
          </p:nvPr>
        </p:nvSpPr>
        <p:spPr/>
        <p:txBody>
          <a:bodyPr/>
          <a:lstStyle/>
          <a:p>
            <a:fld id="{DDFA4C2F-5764-4358-825D-F0428E21572D}" type="slidenum">
              <a:rPr lang="en-US" smtClean="0"/>
              <a:t>15</a:t>
            </a:fld>
            <a:endParaRPr lang="en-US"/>
          </a:p>
        </p:txBody>
      </p:sp>
    </p:spTree>
    <p:extLst>
      <p:ext uri="{BB962C8B-B14F-4D97-AF65-F5344CB8AC3E}">
        <p14:creationId xmlns:p14="http://schemas.microsoft.com/office/powerpoint/2010/main" val="2253688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dirty="0" smtClean="0">
                <a:solidFill>
                  <a:schemeClr val="tx1"/>
                </a:solidFill>
                <a:effectLst/>
                <a:latin typeface="+mn-lt"/>
                <a:ea typeface="+mn-ea"/>
                <a:cs typeface="+mn-cs"/>
              </a:rPr>
              <a:t>Vào năm 1974, Erno Rubik chỉ là một giảng viên thiết kế 29 tuổi và vẫn đang loay hoay với một đống các khối gỗ nhỏ trong căn hộ nhỏ ở Budapest (Hungary), nơi ông sống cùng với mẹ.</a:t>
            </a:r>
            <a:r>
              <a:rPr lang="en-US"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người ta tính được rằng có đến 43x1.018 khả năng tồn tại với khối Rubik; khả năng ngẫu nhiên đưa chúng về đúng vị trí ban đầu gần như bằng 0</a:t>
            </a:r>
            <a:r>
              <a:rPr lang="en-US" sz="1200" b="0" i="0" u="none" strike="noStrike" kern="1200" dirty="0" smtClean="0">
                <a:solidFill>
                  <a:schemeClr val="tx1"/>
                </a:solidFill>
                <a:effectLst/>
                <a:latin typeface="+mn-lt"/>
                <a:ea typeface="+mn-ea"/>
                <a:cs typeface="+mn-cs"/>
              </a:rPr>
              <a:t>. </a:t>
            </a:r>
            <a:r>
              <a:rPr lang="vi-VN" sz="1200" b="0" i="0" u="none" strike="noStrike" kern="1200" smtClean="0">
                <a:solidFill>
                  <a:schemeClr val="tx1"/>
                </a:solidFill>
                <a:effectLst/>
                <a:latin typeface="+mn-lt"/>
                <a:ea typeface="+mn-ea"/>
                <a:cs typeface="+mn-cs"/>
              </a:rPr>
              <a:t>Phải mất đến một tháng vặn xoắn nhiều lần trong căn phòng của mình, ông mới giải được khối Rubik.</a:t>
            </a:r>
            <a:endParaRPr lang="en-US"/>
          </a:p>
        </p:txBody>
      </p:sp>
      <p:sp>
        <p:nvSpPr>
          <p:cNvPr id="4" name="Slide Number Placeholder 3"/>
          <p:cNvSpPr>
            <a:spLocks noGrp="1"/>
          </p:cNvSpPr>
          <p:nvPr>
            <p:ph type="sldNum" sz="quarter" idx="10"/>
          </p:nvPr>
        </p:nvSpPr>
        <p:spPr/>
        <p:txBody>
          <a:bodyPr/>
          <a:lstStyle/>
          <a:p>
            <a:fld id="{DDFA4C2F-5764-4358-825D-F0428E21572D}" type="slidenum">
              <a:rPr lang="en-US" smtClean="0"/>
              <a:t>16</a:t>
            </a:fld>
            <a:endParaRPr lang="en-US"/>
          </a:p>
        </p:txBody>
      </p:sp>
    </p:spTree>
    <p:extLst>
      <p:ext uri="{BB962C8B-B14F-4D97-AF65-F5344CB8AC3E}">
        <p14:creationId xmlns:p14="http://schemas.microsoft.com/office/powerpoint/2010/main" val="2047322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A25175-08FD-4F85-96A6-F260B2FC0C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A8D6B1CA-CC37-4B5A-8633-B8D08DAFCB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69ADF8E7-CF9E-42C3-87B7-D35178F62AC0}"/>
              </a:ext>
            </a:extLst>
          </p:cNvPr>
          <p:cNvSpPr>
            <a:spLocks noGrp="1"/>
          </p:cNvSpPr>
          <p:nvPr>
            <p:ph type="dt" sz="half" idx="10"/>
          </p:nvPr>
        </p:nvSpPr>
        <p:spPr/>
        <p:txBody>
          <a:bodyPr/>
          <a:lstStyle/>
          <a:p>
            <a:fld id="{1808B9E4-7D21-4E99-B6F3-FAEE133DF8DD}" type="datetimeFigureOut">
              <a:rPr lang="en-IN" smtClean="0"/>
              <a:t>07-12-2018</a:t>
            </a:fld>
            <a:endParaRPr lang="en-IN"/>
          </a:p>
        </p:txBody>
      </p:sp>
      <p:sp>
        <p:nvSpPr>
          <p:cNvPr id="5" name="Footer Placeholder 4">
            <a:extLst>
              <a:ext uri="{FF2B5EF4-FFF2-40B4-BE49-F238E27FC236}">
                <a16:creationId xmlns="" xmlns:a16="http://schemas.microsoft.com/office/drawing/2014/main" id="{09CA0D32-ABF6-4B24-8007-7EAC764959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7A57518-570F-483D-A7CF-DF9CF103A843}"/>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558211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D42C2A-094A-43CE-9CCC-EA69FF1C575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1236EB41-0200-494D-AA02-6EF8D8A4623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0D2812EE-056B-40BC-B475-FBD6A0310F8F}"/>
              </a:ext>
            </a:extLst>
          </p:cNvPr>
          <p:cNvSpPr>
            <a:spLocks noGrp="1"/>
          </p:cNvSpPr>
          <p:nvPr>
            <p:ph type="dt" sz="half" idx="10"/>
          </p:nvPr>
        </p:nvSpPr>
        <p:spPr/>
        <p:txBody>
          <a:bodyPr/>
          <a:lstStyle/>
          <a:p>
            <a:fld id="{1808B9E4-7D21-4E99-B6F3-FAEE133DF8DD}" type="datetimeFigureOut">
              <a:rPr lang="en-IN" smtClean="0"/>
              <a:t>07-12-2018</a:t>
            </a:fld>
            <a:endParaRPr lang="en-IN"/>
          </a:p>
        </p:txBody>
      </p:sp>
      <p:sp>
        <p:nvSpPr>
          <p:cNvPr id="5" name="Footer Placeholder 4">
            <a:extLst>
              <a:ext uri="{FF2B5EF4-FFF2-40B4-BE49-F238E27FC236}">
                <a16:creationId xmlns="" xmlns:a16="http://schemas.microsoft.com/office/drawing/2014/main" id="{E7C1FCCF-FCAB-4443-827E-AB2597CEBF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5FF0AEED-58E6-4288-A1C6-2A1470DFCB16}"/>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1529874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83CD8109-FE95-4ACF-9DBC-F38EF15EA4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F41AC8B3-C174-4974-9384-C7DEF1EBAB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0CE007B8-BFB5-49E3-A890-667231545A9B}"/>
              </a:ext>
            </a:extLst>
          </p:cNvPr>
          <p:cNvSpPr>
            <a:spLocks noGrp="1"/>
          </p:cNvSpPr>
          <p:nvPr>
            <p:ph type="dt" sz="half" idx="10"/>
          </p:nvPr>
        </p:nvSpPr>
        <p:spPr/>
        <p:txBody>
          <a:bodyPr/>
          <a:lstStyle/>
          <a:p>
            <a:fld id="{1808B9E4-7D21-4E99-B6F3-FAEE133DF8DD}" type="datetimeFigureOut">
              <a:rPr lang="en-IN" smtClean="0"/>
              <a:t>07-12-2018</a:t>
            </a:fld>
            <a:endParaRPr lang="en-IN"/>
          </a:p>
        </p:txBody>
      </p:sp>
      <p:sp>
        <p:nvSpPr>
          <p:cNvPr id="5" name="Footer Placeholder 4">
            <a:extLst>
              <a:ext uri="{FF2B5EF4-FFF2-40B4-BE49-F238E27FC236}">
                <a16:creationId xmlns="" xmlns:a16="http://schemas.microsoft.com/office/drawing/2014/main" id="{75D06E35-F6F5-4034-8522-5B6251334E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15EFB65E-48F6-4CF0-B29B-C19C01D58DF2}"/>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2974070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F2B03F-D8F3-4ECC-AF21-C1EE110635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B39C3B6F-3A0E-4E20-BBD9-0182EA5ACA3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6A0B235-DD2C-464E-8911-CDE9883DE02F}"/>
              </a:ext>
            </a:extLst>
          </p:cNvPr>
          <p:cNvSpPr>
            <a:spLocks noGrp="1"/>
          </p:cNvSpPr>
          <p:nvPr>
            <p:ph type="dt" sz="half" idx="10"/>
          </p:nvPr>
        </p:nvSpPr>
        <p:spPr/>
        <p:txBody>
          <a:bodyPr/>
          <a:lstStyle/>
          <a:p>
            <a:fld id="{1808B9E4-7D21-4E99-B6F3-FAEE133DF8DD}" type="datetimeFigureOut">
              <a:rPr lang="en-IN" smtClean="0"/>
              <a:t>07-12-2018</a:t>
            </a:fld>
            <a:endParaRPr lang="en-IN"/>
          </a:p>
        </p:txBody>
      </p:sp>
      <p:sp>
        <p:nvSpPr>
          <p:cNvPr id="5" name="Footer Placeholder 4">
            <a:extLst>
              <a:ext uri="{FF2B5EF4-FFF2-40B4-BE49-F238E27FC236}">
                <a16:creationId xmlns="" xmlns:a16="http://schemas.microsoft.com/office/drawing/2014/main" id="{AEC0649B-F166-4208-91F1-EC6CA6CBE5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1E22BA46-E648-44E6-A52B-D541EB1686CD}"/>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1432837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FFC765-C141-4B82-AC53-8441089555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EF099C38-FDA4-45E5-9F45-F9AA3B5379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78A7AD7E-B865-426B-9B7C-D88910AA1B7E}"/>
              </a:ext>
            </a:extLst>
          </p:cNvPr>
          <p:cNvSpPr>
            <a:spLocks noGrp="1"/>
          </p:cNvSpPr>
          <p:nvPr>
            <p:ph type="dt" sz="half" idx="10"/>
          </p:nvPr>
        </p:nvSpPr>
        <p:spPr/>
        <p:txBody>
          <a:bodyPr/>
          <a:lstStyle/>
          <a:p>
            <a:fld id="{1808B9E4-7D21-4E99-B6F3-FAEE133DF8DD}" type="datetimeFigureOut">
              <a:rPr lang="en-IN" smtClean="0"/>
              <a:t>07-12-2018</a:t>
            </a:fld>
            <a:endParaRPr lang="en-IN"/>
          </a:p>
        </p:txBody>
      </p:sp>
      <p:sp>
        <p:nvSpPr>
          <p:cNvPr id="5" name="Footer Placeholder 4">
            <a:extLst>
              <a:ext uri="{FF2B5EF4-FFF2-40B4-BE49-F238E27FC236}">
                <a16:creationId xmlns="" xmlns:a16="http://schemas.microsoft.com/office/drawing/2014/main" id="{C58011E3-3B44-4D14-9709-B14EA2DA90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DCA1EF16-20BD-471D-B456-C93366BA3B34}"/>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175995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FD6CF0-B8AF-4637-8180-A7426D8132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018E57EF-C57C-489D-89EE-5F6BD6271CF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74715E2A-AA14-4F9E-9EB5-853974ED64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FD08E9FA-BA14-4BDF-994E-34B3D5B1ADFC}"/>
              </a:ext>
            </a:extLst>
          </p:cNvPr>
          <p:cNvSpPr>
            <a:spLocks noGrp="1"/>
          </p:cNvSpPr>
          <p:nvPr>
            <p:ph type="dt" sz="half" idx="10"/>
          </p:nvPr>
        </p:nvSpPr>
        <p:spPr/>
        <p:txBody>
          <a:bodyPr/>
          <a:lstStyle/>
          <a:p>
            <a:fld id="{1808B9E4-7D21-4E99-B6F3-FAEE133DF8DD}" type="datetimeFigureOut">
              <a:rPr lang="en-IN" smtClean="0"/>
              <a:t>07-12-2018</a:t>
            </a:fld>
            <a:endParaRPr lang="en-IN"/>
          </a:p>
        </p:txBody>
      </p:sp>
      <p:sp>
        <p:nvSpPr>
          <p:cNvPr id="6" name="Footer Placeholder 5">
            <a:extLst>
              <a:ext uri="{FF2B5EF4-FFF2-40B4-BE49-F238E27FC236}">
                <a16:creationId xmlns="" xmlns:a16="http://schemas.microsoft.com/office/drawing/2014/main" id="{B9A62F48-7E8B-433B-BECF-7ED9A90BEC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5FE1F2BB-97AB-4BC1-A744-AF173C0A0D4C}"/>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504630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E595B5-18CB-4D09-869E-BDF0C4C81F9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0E9E8BBB-3414-450E-BE6C-9450A895AD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67BFF988-E1E1-4A05-A7C7-F65A0AC3DE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1180C150-7796-45BA-A07A-33453207F5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A4638BB0-D9CC-4D78-A3BA-B61503D71F3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103AD2A9-50DB-4F91-ACFC-30AA2C67CADC}"/>
              </a:ext>
            </a:extLst>
          </p:cNvPr>
          <p:cNvSpPr>
            <a:spLocks noGrp="1"/>
          </p:cNvSpPr>
          <p:nvPr>
            <p:ph type="dt" sz="half" idx="10"/>
          </p:nvPr>
        </p:nvSpPr>
        <p:spPr/>
        <p:txBody>
          <a:bodyPr/>
          <a:lstStyle/>
          <a:p>
            <a:fld id="{1808B9E4-7D21-4E99-B6F3-FAEE133DF8DD}" type="datetimeFigureOut">
              <a:rPr lang="en-IN" smtClean="0"/>
              <a:t>07-12-2018</a:t>
            </a:fld>
            <a:endParaRPr lang="en-IN"/>
          </a:p>
        </p:txBody>
      </p:sp>
      <p:sp>
        <p:nvSpPr>
          <p:cNvPr id="8" name="Footer Placeholder 7">
            <a:extLst>
              <a:ext uri="{FF2B5EF4-FFF2-40B4-BE49-F238E27FC236}">
                <a16:creationId xmlns="" xmlns:a16="http://schemas.microsoft.com/office/drawing/2014/main" id="{191C78B7-4A01-4185-B3C4-6D7F8D6168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328F0266-89BA-44A0-A229-5F7AF2B47A42}"/>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545207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69E972-B5D8-4E78-B78B-95A5A90439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48EF85AB-C0A3-46CA-BC6B-0AB864E06744}"/>
              </a:ext>
            </a:extLst>
          </p:cNvPr>
          <p:cNvSpPr>
            <a:spLocks noGrp="1"/>
          </p:cNvSpPr>
          <p:nvPr>
            <p:ph type="dt" sz="half" idx="10"/>
          </p:nvPr>
        </p:nvSpPr>
        <p:spPr/>
        <p:txBody>
          <a:bodyPr/>
          <a:lstStyle/>
          <a:p>
            <a:fld id="{1808B9E4-7D21-4E99-B6F3-FAEE133DF8DD}" type="datetimeFigureOut">
              <a:rPr lang="en-IN" smtClean="0"/>
              <a:t>07-12-2018</a:t>
            </a:fld>
            <a:endParaRPr lang="en-IN"/>
          </a:p>
        </p:txBody>
      </p:sp>
      <p:sp>
        <p:nvSpPr>
          <p:cNvPr id="4" name="Footer Placeholder 3">
            <a:extLst>
              <a:ext uri="{FF2B5EF4-FFF2-40B4-BE49-F238E27FC236}">
                <a16:creationId xmlns="" xmlns:a16="http://schemas.microsoft.com/office/drawing/2014/main" id="{5894B5CD-1833-4E69-9610-F0FFAF10A2C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594D0400-7431-4B7D-84DC-7A210080EF32}"/>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319674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2FC6213-E1B7-49E9-8B2C-889B24678EA1}"/>
              </a:ext>
            </a:extLst>
          </p:cNvPr>
          <p:cNvSpPr>
            <a:spLocks noGrp="1"/>
          </p:cNvSpPr>
          <p:nvPr>
            <p:ph type="dt" sz="half" idx="10"/>
          </p:nvPr>
        </p:nvSpPr>
        <p:spPr/>
        <p:txBody>
          <a:bodyPr/>
          <a:lstStyle/>
          <a:p>
            <a:fld id="{1808B9E4-7D21-4E99-B6F3-FAEE133DF8DD}" type="datetimeFigureOut">
              <a:rPr lang="en-IN" smtClean="0"/>
              <a:t>07-12-2018</a:t>
            </a:fld>
            <a:endParaRPr lang="en-IN"/>
          </a:p>
        </p:txBody>
      </p:sp>
      <p:sp>
        <p:nvSpPr>
          <p:cNvPr id="3" name="Footer Placeholder 2">
            <a:extLst>
              <a:ext uri="{FF2B5EF4-FFF2-40B4-BE49-F238E27FC236}">
                <a16:creationId xmlns="" xmlns:a16="http://schemas.microsoft.com/office/drawing/2014/main" id="{46006032-25E8-4EE9-A457-4A2CEB8007B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75DC9636-612A-4541-B2EA-6D83E7BEE27A}"/>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4015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CCB78E-5017-4F38-8AD4-FD5CA2CD0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890BA220-0DFA-4E1F-AA43-2890640FE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55D68801-433D-4EAA-B74A-A40A951A10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C9056F0-41CE-4A00-80DD-2C506A3A2D1D}"/>
              </a:ext>
            </a:extLst>
          </p:cNvPr>
          <p:cNvSpPr>
            <a:spLocks noGrp="1"/>
          </p:cNvSpPr>
          <p:nvPr>
            <p:ph type="dt" sz="half" idx="10"/>
          </p:nvPr>
        </p:nvSpPr>
        <p:spPr/>
        <p:txBody>
          <a:bodyPr/>
          <a:lstStyle/>
          <a:p>
            <a:fld id="{1808B9E4-7D21-4E99-B6F3-FAEE133DF8DD}" type="datetimeFigureOut">
              <a:rPr lang="en-IN" smtClean="0"/>
              <a:t>07-12-2018</a:t>
            </a:fld>
            <a:endParaRPr lang="en-IN"/>
          </a:p>
        </p:txBody>
      </p:sp>
      <p:sp>
        <p:nvSpPr>
          <p:cNvPr id="6" name="Footer Placeholder 5">
            <a:extLst>
              <a:ext uri="{FF2B5EF4-FFF2-40B4-BE49-F238E27FC236}">
                <a16:creationId xmlns="" xmlns:a16="http://schemas.microsoft.com/office/drawing/2014/main" id="{E094B155-F4EF-4267-93DF-010AC4B5BF0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2125ECE0-5872-4772-87D3-69A60C9507BC}"/>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992170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97F31A-47F4-432E-9A79-7CC4460AA9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DF64E890-92CD-430C-B856-608A2BC935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0B01CF6A-0842-4711-AFCC-9128F97C7D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1B45D287-5692-4319-B432-7EDC85CB652F}"/>
              </a:ext>
            </a:extLst>
          </p:cNvPr>
          <p:cNvSpPr>
            <a:spLocks noGrp="1"/>
          </p:cNvSpPr>
          <p:nvPr>
            <p:ph type="dt" sz="half" idx="10"/>
          </p:nvPr>
        </p:nvSpPr>
        <p:spPr/>
        <p:txBody>
          <a:bodyPr/>
          <a:lstStyle/>
          <a:p>
            <a:fld id="{1808B9E4-7D21-4E99-B6F3-FAEE133DF8DD}" type="datetimeFigureOut">
              <a:rPr lang="en-IN" smtClean="0"/>
              <a:t>07-12-2018</a:t>
            </a:fld>
            <a:endParaRPr lang="en-IN"/>
          </a:p>
        </p:txBody>
      </p:sp>
      <p:sp>
        <p:nvSpPr>
          <p:cNvPr id="6" name="Footer Placeholder 5">
            <a:extLst>
              <a:ext uri="{FF2B5EF4-FFF2-40B4-BE49-F238E27FC236}">
                <a16:creationId xmlns="" xmlns:a16="http://schemas.microsoft.com/office/drawing/2014/main" id="{BA798909-B53E-4352-A9E6-D1AFE956BA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899688BF-633E-40DE-8997-B0571CC85064}"/>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925581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D1CAD5F-D5E7-44C7-8469-F80A839E84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5C7AF1B1-409C-4540-B3AE-A526EC6B41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839BE1CD-C75F-446D-BC9C-4EEFDFBA56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8B9E4-7D21-4E99-B6F3-FAEE133DF8DD}" type="datetimeFigureOut">
              <a:rPr lang="en-IN" smtClean="0"/>
              <a:t>07-12-2018</a:t>
            </a:fld>
            <a:endParaRPr lang="en-IN"/>
          </a:p>
        </p:txBody>
      </p:sp>
      <p:sp>
        <p:nvSpPr>
          <p:cNvPr id="5" name="Footer Placeholder 4">
            <a:extLst>
              <a:ext uri="{FF2B5EF4-FFF2-40B4-BE49-F238E27FC236}">
                <a16:creationId xmlns="" xmlns:a16="http://schemas.microsoft.com/office/drawing/2014/main" id="{B20BE3C9-48DA-41B5-A9EA-5994809963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E9DCA84D-94A2-4B98-9F63-D0EAB059F6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11AFE1-6766-44AC-B988-38931A9A37D7}" type="slidenum">
              <a:rPr lang="en-IN" smtClean="0"/>
              <a:t>‹#›</a:t>
            </a:fld>
            <a:endParaRPr lang="en-IN"/>
          </a:p>
        </p:txBody>
      </p:sp>
    </p:spTree>
    <p:extLst>
      <p:ext uri="{BB962C8B-B14F-4D97-AF65-F5344CB8AC3E}">
        <p14:creationId xmlns:p14="http://schemas.microsoft.com/office/powerpoint/2010/main" val="4250708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8.jp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7.jp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NUL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jpg"/><Relationship Id="rId1" Type="http://schemas.openxmlformats.org/officeDocument/2006/relationships/slideLayout" Target="../slideLayouts/slideLayout7.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NUL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67.jpg"/><Relationship Id="rId4" Type="http://schemas.openxmlformats.org/officeDocument/2006/relationships/image" Target="../media/image66.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0.gif"/></Relationships>
</file>

<file path=ppt/slides/_rels/slide3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72.jpg"/></Relationships>
</file>

<file path=ppt/slides/_rels/slide37.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70.gif"/><Relationship Id="rId4" Type="http://schemas.openxmlformats.org/officeDocument/2006/relationships/image" Target="../media/image74.tmp"/></Relationships>
</file>

<file path=ppt/slides/_rels/slide4.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slideLayout" Target="../slideLayouts/slideLayout7.xml"/><Relationship Id="rId7" Type="http://schemas.openxmlformats.org/officeDocument/2006/relationships/image" Target="../media/image21.jp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notesSlide" Target="../notesSlides/notesSlide2.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7.tmp"/><Relationship Id="rId5" Type="http://schemas.openxmlformats.org/officeDocument/2006/relationships/image" Target="../media/image26.tmp"/><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jp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tmp"/><Relationship Id="rId7"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jpg"/></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1.jpg"/><Relationship Id="rId5" Type="http://schemas.openxmlformats.org/officeDocument/2006/relationships/image" Target="../media/image40.jpeg"/><Relationship Id="rId4"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5778"/>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 xmlns:a16="http://schemas.microsoft.com/office/drawing/2014/main" id="{8513108C-0569-4721-85DA-130F7C60DEDA}"/>
              </a:ext>
            </a:extLst>
          </p:cNvPr>
          <p:cNvGrpSpPr/>
          <p:nvPr/>
        </p:nvGrpSpPr>
        <p:grpSpPr>
          <a:xfrm>
            <a:off x="5336572" y="1493071"/>
            <a:ext cx="1382722" cy="1374635"/>
            <a:chOff x="4287185" y="1379095"/>
            <a:chExt cx="2563321" cy="2548328"/>
          </a:xfrm>
        </p:grpSpPr>
        <p:sp>
          <p:nvSpPr>
            <p:cNvPr id="10" name="Freeform: Shape 9">
              <a:extLst>
                <a:ext uri="{FF2B5EF4-FFF2-40B4-BE49-F238E27FC236}">
                  <a16:creationId xmlns="" xmlns:a16="http://schemas.microsoft.com/office/drawing/2014/main" id="{9FC8C0A2-0FB6-41DA-8E23-69A07501AD78}"/>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rgbClr val="9FD6FB"/>
                </a:gs>
                <a:gs pos="100000">
                  <a:srgbClr val="00CAF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a:extLst>
                <a:ext uri="{FF2B5EF4-FFF2-40B4-BE49-F238E27FC236}">
                  <a16:creationId xmlns="" xmlns:a16="http://schemas.microsoft.com/office/drawing/2014/main" id="{983789C9-D953-435B-B187-0C3DC1A25B64}"/>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Shape 14">
              <a:extLst>
                <a:ext uri="{FF2B5EF4-FFF2-40B4-BE49-F238E27FC236}">
                  <a16:creationId xmlns="" xmlns:a16="http://schemas.microsoft.com/office/drawing/2014/main" id="{82BEDA6C-3D7A-4882-A229-1F108A06B102}"/>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rgbClr val="46B0F8"/>
                </a:gs>
                <a:gs pos="100000">
                  <a:srgbClr val="1097E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Shape 15">
              <a:extLst>
                <a:ext uri="{FF2B5EF4-FFF2-40B4-BE49-F238E27FC236}">
                  <a16:creationId xmlns="" xmlns:a16="http://schemas.microsoft.com/office/drawing/2014/main" id="{52B6F4E7-F661-4842-A3F3-1D620A7A7D66}"/>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rgbClr val="46B0F8"/>
                </a:gs>
                <a:gs pos="100000">
                  <a:srgbClr val="0D76B7"/>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 xmlns:a16="http://schemas.microsoft.com/office/drawing/2014/main" id="{F2AC5A39-3943-49E1-AB87-D2151D52AA7F}"/>
              </a:ext>
            </a:extLst>
          </p:cNvPr>
          <p:cNvGrpSpPr/>
          <p:nvPr/>
        </p:nvGrpSpPr>
        <p:grpSpPr>
          <a:xfrm>
            <a:off x="4643613" y="2524047"/>
            <a:ext cx="1382722" cy="1374635"/>
            <a:chOff x="4287185" y="1379095"/>
            <a:chExt cx="2563321" cy="2548328"/>
          </a:xfrm>
        </p:grpSpPr>
        <p:sp>
          <p:nvSpPr>
            <p:cNvPr id="19" name="Freeform: Shape 18">
              <a:extLst>
                <a:ext uri="{FF2B5EF4-FFF2-40B4-BE49-F238E27FC236}">
                  <a16:creationId xmlns="" xmlns:a16="http://schemas.microsoft.com/office/drawing/2014/main" id="{4162537F-F1E5-4E4C-B8E7-8023D9CF3556}"/>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19">
              <a:extLst>
                <a:ext uri="{FF2B5EF4-FFF2-40B4-BE49-F238E27FC236}">
                  <a16:creationId xmlns="" xmlns:a16="http://schemas.microsoft.com/office/drawing/2014/main" id="{395FABD3-6F9B-4599-AA05-CF0515B2562C}"/>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reeform: Shape 20">
              <a:extLst>
                <a:ext uri="{FF2B5EF4-FFF2-40B4-BE49-F238E27FC236}">
                  <a16:creationId xmlns="" xmlns:a16="http://schemas.microsoft.com/office/drawing/2014/main" id="{2091383A-E8C5-4AE8-B215-7989F5821A38}"/>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Shape 21">
              <a:extLst>
                <a:ext uri="{FF2B5EF4-FFF2-40B4-BE49-F238E27FC236}">
                  <a16:creationId xmlns="" xmlns:a16="http://schemas.microsoft.com/office/drawing/2014/main" id="{E73649D2-AC6E-4704-95F0-F1DEBC0C17B0}"/>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 name="Group 22">
            <a:extLst>
              <a:ext uri="{FF2B5EF4-FFF2-40B4-BE49-F238E27FC236}">
                <a16:creationId xmlns="" xmlns:a16="http://schemas.microsoft.com/office/drawing/2014/main" id="{0B4B3C06-31BF-4C48-94A4-DB29749FEB19}"/>
              </a:ext>
            </a:extLst>
          </p:cNvPr>
          <p:cNvGrpSpPr/>
          <p:nvPr/>
        </p:nvGrpSpPr>
        <p:grpSpPr>
          <a:xfrm>
            <a:off x="6028731" y="2524047"/>
            <a:ext cx="1382722" cy="1374635"/>
            <a:chOff x="4287185" y="1379095"/>
            <a:chExt cx="2563321" cy="2548328"/>
          </a:xfrm>
        </p:grpSpPr>
        <p:sp>
          <p:nvSpPr>
            <p:cNvPr id="24" name="Freeform: Shape 23">
              <a:extLst>
                <a:ext uri="{FF2B5EF4-FFF2-40B4-BE49-F238E27FC236}">
                  <a16:creationId xmlns="" xmlns:a16="http://schemas.microsoft.com/office/drawing/2014/main" id="{9CEBC53B-6649-49F9-94D8-F8283D90C971}"/>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Freeform: Shape 24">
              <a:extLst>
                <a:ext uri="{FF2B5EF4-FFF2-40B4-BE49-F238E27FC236}">
                  <a16:creationId xmlns="" xmlns:a16="http://schemas.microsoft.com/office/drawing/2014/main" id="{07D83475-F5DD-4E16-8CE1-A3CC551DF56D}"/>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Freeform: Shape 25">
              <a:extLst>
                <a:ext uri="{FF2B5EF4-FFF2-40B4-BE49-F238E27FC236}">
                  <a16:creationId xmlns="" xmlns:a16="http://schemas.microsoft.com/office/drawing/2014/main" id="{62923C76-0C9A-4ED5-A874-AD45C8B19E7C}"/>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reeform: Shape 26">
              <a:extLst>
                <a:ext uri="{FF2B5EF4-FFF2-40B4-BE49-F238E27FC236}">
                  <a16:creationId xmlns="" xmlns:a16="http://schemas.microsoft.com/office/drawing/2014/main" id="{D7DF3F08-7A1B-497D-A964-480052187D7C}"/>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4" name="Group 33">
            <a:extLst>
              <a:ext uri="{FF2B5EF4-FFF2-40B4-BE49-F238E27FC236}">
                <a16:creationId xmlns="" xmlns:a16="http://schemas.microsoft.com/office/drawing/2014/main" id="{D6164B3E-8392-4D15-A1B5-06B658F95E8C}"/>
              </a:ext>
            </a:extLst>
          </p:cNvPr>
          <p:cNvGrpSpPr/>
          <p:nvPr/>
        </p:nvGrpSpPr>
        <p:grpSpPr>
          <a:xfrm>
            <a:off x="5346316" y="3555022"/>
            <a:ext cx="1382722" cy="1374635"/>
            <a:chOff x="4287185" y="1379095"/>
            <a:chExt cx="2563321" cy="2548328"/>
          </a:xfrm>
        </p:grpSpPr>
        <p:sp>
          <p:nvSpPr>
            <p:cNvPr id="35" name="Freeform: Shape 34">
              <a:extLst>
                <a:ext uri="{FF2B5EF4-FFF2-40B4-BE49-F238E27FC236}">
                  <a16:creationId xmlns="" xmlns:a16="http://schemas.microsoft.com/office/drawing/2014/main" id="{736CF01C-F77E-43F7-BEE2-8B327EBEFF26}"/>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Freeform: Shape 35">
              <a:extLst>
                <a:ext uri="{FF2B5EF4-FFF2-40B4-BE49-F238E27FC236}">
                  <a16:creationId xmlns="" xmlns:a16="http://schemas.microsoft.com/office/drawing/2014/main" id="{DA754E5F-82A9-42D7-8803-1083E52E004E}"/>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Freeform: Shape 36">
              <a:extLst>
                <a:ext uri="{FF2B5EF4-FFF2-40B4-BE49-F238E27FC236}">
                  <a16:creationId xmlns="" xmlns:a16="http://schemas.microsoft.com/office/drawing/2014/main" id="{A6D43D1F-BD5A-45BF-A062-FDAD8BE6CEF3}"/>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Freeform: Shape 37">
              <a:extLst>
                <a:ext uri="{FF2B5EF4-FFF2-40B4-BE49-F238E27FC236}">
                  <a16:creationId xmlns="" xmlns:a16="http://schemas.microsoft.com/office/drawing/2014/main" id="{58893BC6-B43D-4EDB-AF0A-030DB6F99678}"/>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9" name="Group 38">
            <a:extLst>
              <a:ext uri="{FF2B5EF4-FFF2-40B4-BE49-F238E27FC236}">
                <a16:creationId xmlns="" xmlns:a16="http://schemas.microsoft.com/office/drawing/2014/main" id="{1F7E8C31-ADF0-4BE5-8507-E8F2F17FAC37}"/>
              </a:ext>
            </a:extLst>
          </p:cNvPr>
          <p:cNvGrpSpPr/>
          <p:nvPr/>
        </p:nvGrpSpPr>
        <p:grpSpPr>
          <a:xfrm>
            <a:off x="3958322" y="3555022"/>
            <a:ext cx="1382722" cy="1374635"/>
            <a:chOff x="4287185" y="1379095"/>
            <a:chExt cx="2563321" cy="2548328"/>
          </a:xfrm>
        </p:grpSpPr>
        <p:sp>
          <p:nvSpPr>
            <p:cNvPr id="40" name="Freeform: Shape 39">
              <a:extLst>
                <a:ext uri="{FF2B5EF4-FFF2-40B4-BE49-F238E27FC236}">
                  <a16:creationId xmlns="" xmlns:a16="http://schemas.microsoft.com/office/drawing/2014/main" id="{ACF04F5A-98C6-44D2-8BD5-56A234A1E6C7}"/>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Freeform: Shape 40">
              <a:extLst>
                <a:ext uri="{FF2B5EF4-FFF2-40B4-BE49-F238E27FC236}">
                  <a16:creationId xmlns="" xmlns:a16="http://schemas.microsoft.com/office/drawing/2014/main" id="{1B3D6E3B-31EA-4AE6-8BB7-B7D3BB0E173F}"/>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Freeform: Shape 41">
              <a:extLst>
                <a:ext uri="{FF2B5EF4-FFF2-40B4-BE49-F238E27FC236}">
                  <a16:creationId xmlns="" xmlns:a16="http://schemas.microsoft.com/office/drawing/2014/main" id="{56DF89CD-E41F-45F0-B3B7-90875CB5F522}"/>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Freeform: Shape 42">
              <a:extLst>
                <a:ext uri="{FF2B5EF4-FFF2-40B4-BE49-F238E27FC236}">
                  <a16:creationId xmlns="" xmlns:a16="http://schemas.microsoft.com/office/drawing/2014/main" id="{313DC5F7-8EB2-447C-B469-FD77FBD7F210}"/>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4" name="Group 43">
            <a:extLst>
              <a:ext uri="{FF2B5EF4-FFF2-40B4-BE49-F238E27FC236}">
                <a16:creationId xmlns="" xmlns:a16="http://schemas.microsoft.com/office/drawing/2014/main" id="{5B6AD15E-F3C2-44AC-A4FB-554036C68297}"/>
              </a:ext>
            </a:extLst>
          </p:cNvPr>
          <p:cNvGrpSpPr/>
          <p:nvPr/>
        </p:nvGrpSpPr>
        <p:grpSpPr>
          <a:xfrm>
            <a:off x="6718493" y="3555020"/>
            <a:ext cx="1382722" cy="1374635"/>
            <a:chOff x="4287185" y="1379095"/>
            <a:chExt cx="2563321" cy="2548328"/>
          </a:xfrm>
        </p:grpSpPr>
        <p:sp>
          <p:nvSpPr>
            <p:cNvPr id="45" name="Freeform: Shape 44">
              <a:extLst>
                <a:ext uri="{FF2B5EF4-FFF2-40B4-BE49-F238E27FC236}">
                  <a16:creationId xmlns="" xmlns:a16="http://schemas.microsoft.com/office/drawing/2014/main" id="{BB6347C6-C0CA-48AF-AF37-A3AFC76470B2}"/>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Freeform: Shape 45">
              <a:extLst>
                <a:ext uri="{FF2B5EF4-FFF2-40B4-BE49-F238E27FC236}">
                  <a16:creationId xmlns="" xmlns:a16="http://schemas.microsoft.com/office/drawing/2014/main" id="{0FBFBBB1-6F9F-4EC5-96D2-8F26BF79F326}"/>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Freeform: Shape 46">
              <a:extLst>
                <a:ext uri="{FF2B5EF4-FFF2-40B4-BE49-F238E27FC236}">
                  <a16:creationId xmlns="" xmlns:a16="http://schemas.microsoft.com/office/drawing/2014/main" id="{85C21221-B989-456F-96BE-498824618754}"/>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reeform: Shape 47">
              <a:extLst>
                <a:ext uri="{FF2B5EF4-FFF2-40B4-BE49-F238E27FC236}">
                  <a16:creationId xmlns="" xmlns:a16="http://schemas.microsoft.com/office/drawing/2014/main" id="{22474677-E3B4-4929-B642-6B332D28D42E}"/>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9" name="Group 48">
            <a:extLst>
              <a:ext uri="{FF2B5EF4-FFF2-40B4-BE49-F238E27FC236}">
                <a16:creationId xmlns="" xmlns:a16="http://schemas.microsoft.com/office/drawing/2014/main" id="{7F0BC6F7-85ED-4841-B600-A2DEBF8CE59A}"/>
              </a:ext>
            </a:extLst>
          </p:cNvPr>
          <p:cNvGrpSpPr/>
          <p:nvPr/>
        </p:nvGrpSpPr>
        <p:grpSpPr>
          <a:xfrm>
            <a:off x="4655753" y="4585993"/>
            <a:ext cx="1382722" cy="1374635"/>
            <a:chOff x="4287185" y="1379095"/>
            <a:chExt cx="2563321" cy="2548328"/>
          </a:xfrm>
          <a:effectLst>
            <a:outerShdw blurRad="495300" dist="38100" dir="5400000" algn="t" rotWithShape="0">
              <a:prstClr val="black">
                <a:alpha val="40000"/>
              </a:prstClr>
            </a:outerShdw>
            <a:reflection blurRad="6350" stA="52000" endA="300" endPos="53000" dir="5400000" sy="-100000" algn="bl" rotWithShape="0"/>
          </a:effectLst>
        </p:grpSpPr>
        <p:sp>
          <p:nvSpPr>
            <p:cNvPr id="50" name="Freeform: Shape 49">
              <a:extLst>
                <a:ext uri="{FF2B5EF4-FFF2-40B4-BE49-F238E27FC236}">
                  <a16:creationId xmlns="" xmlns:a16="http://schemas.microsoft.com/office/drawing/2014/main" id="{7A269D06-108B-4DF9-B7D7-15A7295524C6}"/>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Freeform: Shape 50">
              <a:extLst>
                <a:ext uri="{FF2B5EF4-FFF2-40B4-BE49-F238E27FC236}">
                  <a16:creationId xmlns="" xmlns:a16="http://schemas.microsoft.com/office/drawing/2014/main" id="{880DD787-D8B0-42AA-AA16-4760CB02F308}"/>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Freeform: Shape 51">
              <a:extLst>
                <a:ext uri="{FF2B5EF4-FFF2-40B4-BE49-F238E27FC236}">
                  <a16:creationId xmlns="" xmlns:a16="http://schemas.microsoft.com/office/drawing/2014/main" id="{4650EE0B-D080-42C8-8215-5F508DB32F37}"/>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Freeform: Shape 52">
              <a:extLst>
                <a:ext uri="{FF2B5EF4-FFF2-40B4-BE49-F238E27FC236}">
                  <a16:creationId xmlns="" xmlns:a16="http://schemas.microsoft.com/office/drawing/2014/main" id="{CECC4674-8566-4043-A1C9-1920799A471F}"/>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9" name="Group 58">
            <a:extLst>
              <a:ext uri="{FF2B5EF4-FFF2-40B4-BE49-F238E27FC236}">
                <a16:creationId xmlns="" xmlns:a16="http://schemas.microsoft.com/office/drawing/2014/main" id="{5885B829-9514-4500-895D-477850F7652D}"/>
              </a:ext>
            </a:extLst>
          </p:cNvPr>
          <p:cNvGrpSpPr/>
          <p:nvPr/>
        </p:nvGrpSpPr>
        <p:grpSpPr>
          <a:xfrm>
            <a:off x="7389562" y="4585993"/>
            <a:ext cx="1382722" cy="1374635"/>
            <a:chOff x="4287185" y="1379095"/>
            <a:chExt cx="2563321" cy="2548328"/>
          </a:xfrm>
          <a:effectLst>
            <a:outerShdw blurRad="444500" dist="38100" dir="5400000" algn="t" rotWithShape="0">
              <a:prstClr val="black">
                <a:alpha val="40000"/>
              </a:prstClr>
            </a:outerShdw>
            <a:reflection blurRad="6350" stA="52000" endA="300" endPos="53000" dir="5400000" sy="-100000" algn="bl" rotWithShape="0"/>
          </a:effectLst>
        </p:grpSpPr>
        <p:sp>
          <p:nvSpPr>
            <p:cNvPr id="60" name="Freeform: Shape 59">
              <a:extLst>
                <a:ext uri="{FF2B5EF4-FFF2-40B4-BE49-F238E27FC236}">
                  <a16:creationId xmlns="" xmlns:a16="http://schemas.microsoft.com/office/drawing/2014/main" id="{79A98779-124F-4A5C-A5D4-37E7892C77EE}"/>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Freeform: Shape 60">
              <a:extLst>
                <a:ext uri="{FF2B5EF4-FFF2-40B4-BE49-F238E27FC236}">
                  <a16:creationId xmlns="" xmlns:a16="http://schemas.microsoft.com/office/drawing/2014/main" id="{9A32E9E6-D3B3-4B73-AA3C-FE2F974217B0}"/>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Freeform: Shape 61">
              <a:extLst>
                <a:ext uri="{FF2B5EF4-FFF2-40B4-BE49-F238E27FC236}">
                  <a16:creationId xmlns="" xmlns:a16="http://schemas.microsoft.com/office/drawing/2014/main" id="{5AA031DE-41EC-4451-9261-F462E5E19FFD}"/>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Freeform: Shape 62">
              <a:extLst>
                <a:ext uri="{FF2B5EF4-FFF2-40B4-BE49-F238E27FC236}">
                  <a16:creationId xmlns="" xmlns:a16="http://schemas.microsoft.com/office/drawing/2014/main" id="{8DA60779-B045-43B2-AE7E-532B4EA8A60B}"/>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4" name="Group 63">
            <a:extLst>
              <a:ext uri="{FF2B5EF4-FFF2-40B4-BE49-F238E27FC236}">
                <a16:creationId xmlns="" xmlns:a16="http://schemas.microsoft.com/office/drawing/2014/main" id="{59F0CE9E-42EE-483B-81C5-3075DCB25302}"/>
              </a:ext>
            </a:extLst>
          </p:cNvPr>
          <p:cNvGrpSpPr/>
          <p:nvPr/>
        </p:nvGrpSpPr>
        <p:grpSpPr>
          <a:xfrm>
            <a:off x="3273829" y="4585993"/>
            <a:ext cx="1382722" cy="1374635"/>
            <a:chOff x="4287185" y="1379095"/>
            <a:chExt cx="2563321" cy="2548328"/>
          </a:xfrm>
          <a:effectLst>
            <a:outerShdw blurRad="444500" dist="38100" dir="5400000" algn="t" rotWithShape="0">
              <a:prstClr val="black">
                <a:alpha val="40000"/>
              </a:prstClr>
            </a:outerShdw>
            <a:reflection blurRad="6350" stA="52000" endA="300" endPos="53000" dir="5400000" sy="-100000" algn="bl" rotWithShape="0"/>
          </a:effectLst>
        </p:grpSpPr>
        <p:sp>
          <p:nvSpPr>
            <p:cNvPr id="65" name="Freeform: Shape 64">
              <a:extLst>
                <a:ext uri="{FF2B5EF4-FFF2-40B4-BE49-F238E27FC236}">
                  <a16:creationId xmlns="" xmlns:a16="http://schemas.microsoft.com/office/drawing/2014/main" id="{9C54AB08-841C-47CE-AA39-E3BAC7C9AACA}"/>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Freeform: Shape 65">
              <a:extLst>
                <a:ext uri="{FF2B5EF4-FFF2-40B4-BE49-F238E27FC236}">
                  <a16:creationId xmlns="" xmlns:a16="http://schemas.microsoft.com/office/drawing/2014/main" id="{8BD275FF-E3F7-4590-899B-0B70298493C4}"/>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Freeform: Shape 66">
              <a:extLst>
                <a:ext uri="{FF2B5EF4-FFF2-40B4-BE49-F238E27FC236}">
                  <a16:creationId xmlns="" xmlns:a16="http://schemas.microsoft.com/office/drawing/2014/main" id="{8BE55060-C650-428E-AACB-87F2CF20D089}"/>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Freeform: Shape 67">
              <a:extLst>
                <a:ext uri="{FF2B5EF4-FFF2-40B4-BE49-F238E27FC236}">
                  <a16:creationId xmlns="" xmlns:a16="http://schemas.microsoft.com/office/drawing/2014/main" id="{C1E108C9-4151-40F5-95A4-39F650A3C5D6}"/>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9" name="Group 68">
            <a:extLst>
              <a:ext uri="{FF2B5EF4-FFF2-40B4-BE49-F238E27FC236}">
                <a16:creationId xmlns="" xmlns:a16="http://schemas.microsoft.com/office/drawing/2014/main" id="{DD86AE42-B2B8-450F-BBD6-CA5F62B84898}"/>
              </a:ext>
            </a:extLst>
          </p:cNvPr>
          <p:cNvGrpSpPr/>
          <p:nvPr/>
        </p:nvGrpSpPr>
        <p:grpSpPr>
          <a:xfrm>
            <a:off x="6032628" y="4585993"/>
            <a:ext cx="1382722" cy="1374635"/>
            <a:chOff x="4287185" y="1379095"/>
            <a:chExt cx="2563321" cy="2548328"/>
          </a:xfrm>
          <a:effectLst>
            <a:outerShdw blurRad="495300" dist="38100" dir="5400000" algn="t" rotWithShape="0">
              <a:prstClr val="black">
                <a:alpha val="40000"/>
              </a:prstClr>
            </a:outerShdw>
            <a:reflection blurRad="6350" stA="52000" endA="300" endPos="53000" dir="5400000" sy="-100000" algn="bl" rotWithShape="0"/>
          </a:effectLst>
        </p:grpSpPr>
        <p:sp>
          <p:nvSpPr>
            <p:cNvPr id="70" name="Freeform: Shape 69">
              <a:extLst>
                <a:ext uri="{FF2B5EF4-FFF2-40B4-BE49-F238E27FC236}">
                  <a16:creationId xmlns="" xmlns:a16="http://schemas.microsoft.com/office/drawing/2014/main" id="{96414A22-D7CD-4FC8-A969-69265D6E8776}"/>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Freeform: Shape 70">
              <a:extLst>
                <a:ext uri="{FF2B5EF4-FFF2-40B4-BE49-F238E27FC236}">
                  <a16:creationId xmlns="" xmlns:a16="http://schemas.microsoft.com/office/drawing/2014/main" id="{95B98719-D96B-43DB-A316-5CFB23525999}"/>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Freeform: Shape 71">
              <a:extLst>
                <a:ext uri="{FF2B5EF4-FFF2-40B4-BE49-F238E27FC236}">
                  <a16:creationId xmlns="" xmlns:a16="http://schemas.microsoft.com/office/drawing/2014/main" id="{6FDA8CD7-D5F1-4ADC-AEAA-C5CAFE41AAD2}"/>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Freeform: Shape 72">
              <a:extLst>
                <a:ext uri="{FF2B5EF4-FFF2-40B4-BE49-F238E27FC236}">
                  <a16:creationId xmlns="" xmlns:a16="http://schemas.microsoft.com/office/drawing/2014/main" id="{3A0B1623-24C6-4198-9046-197E7D3361DD}"/>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TextBox 73">
            <a:extLst>
              <a:ext uri="{FF2B5EF4-FFF2-40B4-BE49-F238E27FC236}">
                <a16:creationId xmlns="" xmlns:a16="http://schemas.microsoft.com/office/drawing/2014/main" id="{4D809CCE-F8C3-4F3D-9489-594851301A26}"/>
              </a:ext>
            </a:extLst>
          </p:cNvPr>
          <p:cNvSpPr txBox="1"/>
          <p:nvPr/>
        </p:nvSpPr>
        <p:spPr>
          <a:xfrm>
            <a:off x="1374123" y="233298"/>
            <a:ext cx="9304421" cy="461665"/>
          </a:xfrm>
          <a:prstGeom prst="rect">
            <a:avLst/>
          </a:prstGeom>
          <a:noFill/>
        </p:spPr>
        <p:txBody>
          <a:bodyPr wrap="square" rtlCol="0">
            <a:spAutoFit/>
          </a:bodyPr>
          <a:lstStyle/>
          <a:p>
            <a:pPr algn="ctr"/>
            <a:r>
              <a:rPr lang="en-IN" sz="2400" spc="300" dirty="0" smtClean="0">
                <a:solidFill>
                  <a:schemeClr val="bg1">
                    <a:lumMod val="95000"/>
                  </a:schemeClr>
                </a:solidFill>
                <a:latin typeface="Nexa Bold" panose="02000000000000000000" pitchFamily="50" charset="0"/>
              </a:rPr>
              <a:t>TRÍ TUỆ NHÂN TẠO</a:t>
            </a:r>
            <a:endParaRPr lang="en-IN" sz="2400" spc="300" dirty="0">
              <a:solidFill>
                <a:schemeClr val="bg1">
                  <a:lumMod val="95000"/>
                </a:schemeClr>
              </a:solidFill>
              <a:latin typeface="Nexa Bold" panose="02000000000000000000" pitchFamily="50" charset="0"/>
            </a:endParaRPr>
          </a:p>
        </p:txBody>
      </p:sp>
      <p:sp>
        <p:nvSpPr>
          <p:cNvPr id="75" name="TextBox 74">
            <a:extLst>
              <a:ext uri="{FF2B5EF4-FFF2-40B4-BE49-F238E27FC236}">
                <a16:creationId xmlns="" xmlns:a16="http://schemas.microsoft.com/office/drawing/2014/main" id="{5C40ADD2-18BB-42AD-88DF-D6AB1C1A5A8C}"/>
              </a:ext>
            </a:extLst>
          </p:cNvPr>
          <p:cNvSpPr txBox="1"/>
          <p:nvPr/>
        </p:nvSpPr>
        <p:spPr>
          <a:xfrm>
            <a:off x="1384667" y="635960"/>
            <a:ext cx="9304421" cy="338554"/>
          </a:xfrm>
          <a:prstGeom prst="rect">
            <a:avLst/>
          </a:prstGeom>
          <a:noFill/>
        </p:spPr>
        <p:txBody>
          <a:bodyPr wrap="square" rtlCol="0">
            <a:spAutoFit/>
          </a:bodyPr>
          <a:lstStyle/>
          <a:p>
            <a:pPr algn="ctr"/>
            <a:r>
              <a:rPr lang="en-IN" sz="1600" spc="300" dirty="0" smtClean="0">
                <a:solidFill>
                  <a:schemeClr val="bg1">
                    <a:lumMod val="95000"/>
                  </a:schemeClr>
                </a:solidFill>
                <a:latin typeface="Nexa Light" panose="02000000000000000000" pitchFamily="50" charset="0"/>
              </a:rPr>
              <a:t>ARTIFICIAL INTELLIGENT</a:t>
            </a:r>
            <a:endParaRPr lang="en-IN" sz="1600" spc="300" dirty="0">
              <a:solidFill>
                <a:schemeClr val="bg1">
                  <a:lumMod val="95000"/>
                </a:schemeClr>
              </a:solidFill>
              <a:latin typeface="Nexa Light" panose="02000000000000000000" pitchFamily="50" charset="0"/>
            </a:endParaRPr>
          </a:p>
        </p:txBody>
      </p:sp>
      <p:sp>
        <p:nvSpPr>
          <p:cNvPr id="76" name="Rectangle 75">
            <a:extLst>
              <a:ext uri="{FF2B5EF4-FFF2-40B4-BE49-F238E27FC236}">
                <a16:creationId xmlns="" xmlns:a16="http://schemas.microsoft.com/office/drawing/2014/main" id="{C1E01919-AFE0-4790-A2BC-E09A300B9A07}"/>
              </a:ext>
            </a:extLst>
          </p:cNvPr>
          <p:cNvSpPr/>
          <p:nvPr/>
        </p:nvSpPr>
        <p:spPr>
          <a:xfrm>
            <a:off x="4796589" y="974514"/>
            <a:ext cx="2612466"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8" name="Graphic 77" descr="Smart Phone">
            <a:extLst>
              <a:ext uri="{FF2B5EF4-FFF2-40B4-BE49-F238E27FC236}">
                <a16:creationId xmlns="" xmlns:a16="http://schemas.microsoft.com/office/drawing/2014/main" id="{A39D0908-B940-4B18-9357-7F7EDA8FC5E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167913" y="2687434"/>
            <a:ext cx="360000" cy="360000"/>
          </a:xfrm>
          <a:prstGeom prst="rect">
            <a:avLst/>
          </a:prstGeom>
          <a:scene3d>
            <a:camera prst="orthographicFront">
              <a:rot lat="20399999" lon="0" rev="0"/>
            </a:camera>
            <a:lightRig rig="threePt" dir="t"/>
          </a:scene3d>
        </p:spPr>
      </p:pic>
      <p:pic>
        <p:nvPicPr>
          <p:cNvPr id="80" name="Graphic 79" descr="Download">
            <a:extLst>
              <a:ext uri="{FF2B5EF4-FFF2-40B4-BE49-F238E27FC236}">
                <a16:creationId xmlns="" xmlns:a16="http://schemas.microsoft.com/office/drawing/2014/main" id="{68B94CD1-7009-4AF8-BA57-D3C7B79DC87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856877" y="1617045"/>
            <a:ext cx="360000" cy="360000"/>
          </a:xfrm>
          <a:prstGeom prst="rect">
            <a:avLst/>
          </a:prstGeom>
          <a:scene3d>
            <a:camera prst="orthographicFront">
              <a:rot lat="20399999" lon="0" rev="0"/>
            </a:camera>
            <a:lightRig rig="threePt" dir="t"/>
          </a:scene3d>
        </p:spPr>
      </p:pic>
      <p:pic>
        <p:nvPicPr>
          <p:cNvPr id="82" name="Graphic 81" descr="Network">
            <a:extLst>
              <a:ext uri="{FF2B5EF4-FFF2-40B4-BE49-F238E27FC236}">
                <a16:creationId xmlns="" xmlns:a16="http://schemas.microsoft.com/office/drawing/2014/main" id="{E4D628D0-89EC-4D1A-A9CE-3FA9F888CF9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592444" y="4698837"/>
            <a:ext cx="360000" cy="360000"/>
          </a:xfrm>
          <a:prstGeom prst="rect">
            <a:avLst/>
          </a:prstGeom>
          <a:scene3d>
            <a:camera prst="orthographicFront">
              <a:rot lat="20399999" lon="0" rev="0"/>
            </a:camera>
            <a:lightRig rig="threePt" dir="t"/>
          </a:scene3d>
        </p:spPr>
      </p:pic>
      <p:pic>
        <p:nvPicPr>
          <p:cNvPr id="84" name="Graphic 83" descr="Share">
            <a:extLst>
              <a:ext uri="{FF2B5EF4-FFF2-40B4-BE49-F238E27FC236}">
                <a16:creationId xmlns="" xmlns:a16="http://schemas.microsoft.com/office/drawing/2014/main" id="{E5164E1A-4998-4A34-BEC4-ADA481530BC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6593052" y="2686838"/>
            <a:ext cx="360000" cy="360000"/>
          </a:xfrm>
          <a:prstGeom prst="rect">
            <a:avLst/>
          </a:prstGeom>
          <a:scene3d>
            <a:camera prst="orthographicFront">
              <a:rot lat="20399999" lon="0" rev="0"/>
            </a:camera>
            <a:lightRig rig="threePt" dir="t"/>
          </a:scene3d>
        </p:spPr>
      </p:pic>
      <p:pic>
        <p:nvPicPr>
          <p:cNvPr id="86" name="Graphic 85" descr="Satellite dish">
            <a:extLst>
              <a:ext uri="{FF2B5EF4-FFF2-40B4-BE49-F238E27FC236}">
                <a16:creationId xmlns="" xmlns:a16="http://schemas.microsoft.com/office/drawing/2014/main" id="{D4ECB806-7A80-45AA-B773-F5EFF655A09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5171587" y="4745206"/>
            <a:ext cx="360000" cy="360000"/>
          </a:xfrm>
          <a:prstGeom prst="rect">
            <a:avLst/>
          </a:prstGeom>
          <a:scene3d>
            <a:camera prst="orthographicFront">
              <a:rot lat="20399999" lon="0" rev="0"/>
            </a:camera>
            <a:lightRig rig="threePt" dir="t"/>
          </a:scene3d>
        </p:spPr>
      </p:pic>
      <p:pic>
        <p:nvPicPr>
          <p:cNvPr id="88" name="Graphic 87" descr="Paper">
            <a:extLst>
              <a:ext uri="{FF2B5EF4-FFF2-40B4-BE49-F238E27FC236}">
                <a16:creationId xmlns="" xmlns:a16="http://schemas.microsoft.com/office/drawing/2014/main" id="{0A7E1DE3-278F-45A0-9AE5-D438634EEC1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5851206" y="3684202"/>
            <a:ext cx="360000" cy="360000"/>
          </a:xfrm>
          <a:prstGeom prst="rect">
            <a:avLst/>
          </a:prstGeom>
          <a:scene3d>
            <a:camera prst="orthographicFront">
              <a:rot lat="20399999" lon="0" rev="0"/>
            </a:camera>
            <a:lightRig rig="threePt" dir="t"/>
          </a:scene3d>
        </p:spPr>
      </p:pic>
      <p:sp>
        <p:nvSpPr>
          <p:cNvPr id="89" name="TextBox 88">
            <a:extLst>
              <a:ext uri="{FF2B5EF4-FFF2-40B4-BE49-F238E27FC236}">
                <a16:creationId xmlns="" xmlns:a16="http://schemas.microsoft.com/office/drawing/2014/main" id="{5F27146D-F440-4AD5-8E00-A01601FFC9E1}"/>
              </a:ext>
            </a:extLst>
          </p:cNvPr>
          <p:cNvSpPr txBox="1"/>
          <p:nvPr/>
        </p:nvSpPr>
        <p:spPr>
          <a:xfrm>
            <a:off x="332812" y="2030392"/>
            <a:ext cx="3842876" cy="338554"/>
          </a:xfrm>
          <a:prstGeom prst="rect">
            <a:avLst/>
          </a:prstGeom>
          <a:noFill/>
        </p:spPr>
        <p:txBody>
          <a:bodyPr wrap="square" rtlCol="0">
            <a:spAutoFit/>
          </a:bodyPr>
          <a:lstStyle/>
          <a:p>
            <a:r>
              <a:rPr lang="en-US" sz="1600" b="1" spc="300" dirty="0" smtClean="0">
                <a:solidFill>
                  <a:srgbClr val="92D050"/>
                </a:solidFill>
                <a:latin typeface="Arial" panose="020B0604020202020204" pitchFamily="34" charset="0"/>
                <a:cs typeface="Arial" panose="020B0604020202020204" pitchFamily="34" charset="0"/>
              </a:rPr>
              <a:t>JURGEN SCHMIDHUBER</a:t>
            </a:r>
            <a:endParaRPr lang="en-IN" sz="1600" b="1" spc="300" dirty="0">
              <a:solidFill>
                <a:srgbClr val="92D050"/>
              </a:solidFill>
              <a:latin typeface="Arial" panose="020B0604020202020204" pitchFamily="34" charset="0"/>
              <a:cs typeface="Arial" panose="020B0604020202020204" pitchFamily="34" charset="0"/>
            </a:endParaRPr>
          </a:p>
        </p:txBody>
      </p:sp>
      <p:sp>
        <p:nvSpPr>
          <p:cNvPr id="90" name="TextBox 89">
            <a:extLst>
              <a:ext uri="{FF2B5EF4-FFF2-40B4-BE49-F238E27FC236}">
                <a16:creationId xmlns="" xmlns:a16="http://schemas.microsoft.com/office/drawing/2014/main" id="{9FA08384-8658-44F5-8F83-4F476D092750}"/>
              </a:ext>
            </a:extLst>
          </p:cNvPr>
          <p:cNvSpPr txBox="1"/>
          <p:nvPr/>
        </p:nvSpPr>
        <p:spPr>
          <a:xfrm>
            <a:off x="342054" y="2374731"/>
            <a:ext cx="3283462" cy="1754326"/>
          </a:xfrm>
          <a:prstGeom prst="rect">
            <a:avLst/>
          </a:prstGeom>
          <a:noFill/>
        </p:spPr>
        <p:txBody>
          <a:bodyPr wrap="square" rtlCol="0">
            <a:spAutoFit/>
          </a:bodyPr>
          <a:lstStyle/>
          <a:p>
            <a:pPr algn="just"/>
            <a:r>
              <a:rPr lang="vi-VN" dirty="0">
                <a:solidFill>
                  <a:schemeClr val="bg1">
                    <a:lumMod val="75000"/>
                  </a:schemeClr>
                </a:solidFill>
              </a:rPr>
              <a:t>Tôi đã làm việc về AI trong nhiều thập kỷ, từ những thập niên 1980 đến nay, và tôi vẫn tin công nghệ này sẽ đến lúc trở nên thông minh hơn chính tôi, để tôi có thể nghỉ hưu</a:t>
            </a:r>
            <a:endParaRPr lang="en-IN" dirty="0">
              <a:solidFill>
                <a:schemeClr val="bg1">
                  <a:lumMod val="75000"/>
                </a:schemeClr>
              </a:solidFill>
            </a:endParaRPr>
          </a:p>
        </p:txBody>
      </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11464" y="2198671"/>
            <a:ext cx="3393043" cy="2177363"/>
          </a:xfrm>
          <a:prstGeom prst="rect">
            <a:avLst/>
          </a:prstGeom>
        </p:spPr>
      </p:pic>
      <p:pic>
        <p:nvPicPr>
          <p:cNvPr id="4" name="Picture 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692771" y="107204"/>
            <a:ext cx="3411736" cy="1967170"/>
          </a:xfrm>
          <a:prstGeom prst="rect">
            <a:avLst/>
          </a:prstGeom>
        </p:spPr>
      </p:pic>
      <p:sp>
        <p:nvSpPr>
          <p:cNvPr id="77" name="TextBox 76">
            <a:extLst>
              <a:ext uri="{FF2B5EF4-FFF2-40B4-BE49-F238E27FC236}">
                <a16:creationId xmlns="" xmlns:a16="http://schemas.microsoft.com/office/drawing/2014/main" id="{5F27146D-F440-4AD5-8E00-A01601FFC9E1}"/>
              </a:ext>
            </a:extLst>
          </p:cNvPr>
          <p:cNvSpPr txBox="1"/>
          <p:nvPr/>
        </p:nvSpPr>
        <p:spPr>
          <a:xfrm>
            <a:off x="4175688" y="6219849"/>
            <a:ext cx="3842876" cy="338554"/>
          </a:xfrm>
          <a:prstGeom prst="rect">
            <a:avLst/>
          </a:prstGeom>
          <a:noFill/>
        </p:spPr>
        <p:txBody>
          <a:bodyPr wrap="square" rtlCol="0">
            <a:spAutoFit/>
          </a:bodyPr>
          <a:lstStyle/>
          <a:p>
            <a:r>
              <a:rPr lang="en-US" sz="1600" spc="300" dirty="0" smtClean="0">
                <a:solidFill>
                  <a:srgbClr val="92D050"/>
                </a:solidFill>
                <a:latin typeface="Nexa Bold" panose="02000000000000000000" pitchFamily="50" charset="0"/>
              </a:rPr>
              <a:t>ĐOÀN VŨ THỊNH - 2018</a:t>
            </a:r>
            <a:endParaRPr lang="en-IN" sz="1600" spc="300" dirty="0">
              <a:solidFill>
                <a:srgbClr val="92D050"/>
              </a:solidFill>
              <a:latin typeface="Nexa Bold" panose="02000000000000000000" pitchFamily="50" charset="0"/>
            </a:endParaRPr>
          </a:p>
        </p:txBody>
      </p:sp>
      <p:pic>
        <p:nvPicPr>
          <p:cNvPr id="5" name="Picture 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90065" y="4503371"/>
            <a:ext cx="3409171" cy="2270507"/>
          </a:xfrm>
          <a:prstGeom prst="rect">
            <a:avLst/>
          </a:prstGeom>
        </p:spPr>
      </p:pic>
    </p:spTree>
    <p:extLst>
      <p:ext uri="{BB962C8B-B14F-4D97-AF65-F5344CB8AC3E}">
        <p14:creationId xmlns:p14="http://schemas.microsoft.com/office/powerpoint/2010/main" val="30985680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 xmlns:a16="http://schemas.microsoft.com/office/drawing/2014/main" id="{84D2818E-82B8-44DF-9A57-362033DC265A}"/>
              </a:ext>
            </a:extLst>
          </p:cNvPr>
          <p:cNvSpPr/>
          <p:nvPr/>
        </p:nvSpPr>
        <p:spPr>
          <a:xfrm flipH="1">
            <a:off x="0" y="0"/>
            <a:ext cx="6096000" cy="3265714"/>
          </a:xfrm>
          <a:custGeom>
            <a:avLst/>
            <a:gdLst>
              <a:gd name="connsiteX0" fmla="*/ 6096000 w 6096000"/>
              <a:gd name="connsiteY0" fmla="*/ 0 h 3265714"/>
              <a:gd name="connsiteX1" fmla="*/ 434671 w 6096000"/>
              <a:gd name="connsiteY1" fmla="*/ 0 h 3265714"/>
              <a:gd name="connsiteX2" fmla="*/ 434671 w 6096000"/>
              <a:gd name="connsiteY2" fmla="*/ 32518 h 3265714"/>
              <a:gd name="connsiteX3" fmla="*/ 0 w 6096000"/>
              <a:gd name="connsiteY3" fmla="*/ 1163365 h 3265714"/>
              <a:gd name="connsiteX4" fmla="*/ 617542 w 6096000"/>
              <a:gd name="connsiteY4" fmla="*/ 2769972 h 3265714"/>
              <a:gd name="connsiteX5" fmla="*/ 6095998 w 6096000"/>
              <a:gd name="connsiteY5" fmla="*/ 3188471 h 3265714"/>
              <a:gd name="connsiteX6" fmla="*/ 5911211 w 6096000"/>
              <a:gd name="connsiteY6" fmla="*/ 3196425 h 3265714"/>
              <a:gd name="connsiteX7" fmla="*/ 6095999 w 6096000"/>
              <a:gd name="connsiteY7" fmla="*/ 3196425 h 3265714"/>
              <a:gd name="connsiteX8" fmla="*/ 6095999 w 6096000"/>
              <a:gd name="connsiteY8" fmla="*/ 3265714 h 3265714"/>
              <a:gd name="connsiteX9" fmla="*/ 6096000 w 6096000"/>
              <a:gd name="connsiteY9" fmla="*/ 3265714 h 326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0" h="3265714">
                <a:moveTo>
                  <a:pt x="6096000" y="0"/>
                </a:moveTo>
                <a:lnTo>
                  <a:pt x="434671" y="0"/>
                </a:lnTo>
                <a:lnTo>
                  <a:pt x="434671" y="32518"/>
                </a:lnTo>
                <a:lnTo>
                  <a:pt x="0" y="1163365"/>
                </a:lnTo>
                <a:lnTo>
                  <a:pt x="617542" y="2769972"/>
                </a:lnTo>
                <a:lnTo>
                  <a:pt x="6095998" y="3188471"/>
                </a:lnTo>
                <a:lnTo>
                  <a:pt x="5911211" y="3196425"/>
                </a:lnTo>
                <a:lnTo>
                  <a:pt x="6095999" y="3196425"/>
                </a:lnTo>
                <a:lnTo>
                  <a:pt x="6095999" y="3265714"/>
                </a:lnTo>
                <a:lnTo>
                  <a:pt x="6096000" y="3265714"/>
                </a:lnTo>
                <a:close/>
              </a:path>
            </a:pathLst>
          </a:custGeom>
          <a:gradFill flip="none" rotWithShape="1">
            <a:gsLst>
              <a:gs pos="0">
                <a:srgbClr val="D8761C"/>
              </a:gs>
              <a:gs pos="100000">
                <a:srgbClr val="EAA260"/>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5" name="Freeform: Shape 34">
            <a:extLst>
              <a:ext uri="{FF2B5EF4-FFF2-40B4-BE49-F238E27FC236}">
                <a16:creationId xmlns="" xmlns:a16="http://schemas.microsoft.com/office/drawing/2014/main" id="{FBA13667-A8AD-46E8-ACFB-02CED9D72F1A}"/>
              </a:ext>
            </a:extLst>
          </p:cNvPr>
          <p:cNvSpPr/>
          <p:nvPr/>
        </p:nvSpPr>
        <p:spPr>
          <a:xfrm>
            <a:off x="1" y="2896036"/>
            <a:ext cx="5088189" cy="3961965"/>
          </a:xfrm>
          <a:custGeom>
            <a:avLst/>
            <a:gdLst>
              <a:gd name="connsiteX0" fmla="*/ 3828201 w 5088189"/>
              <a:gd name="connsiteY0" fmla="*/ 0 h 3961965"/>
              <a:gd name="connsiteX1" fmla="*/ 5088189 w 5088189"/>
              <a:gd name="connsiteY1" fmla="*/ 1117075 h 3961965"/>
              <a:gd name="connsiteX2" fmla="*/ 4696026 w 5088189"/>
              <a:gd name="connsiteY2" fmla="*/ 2787914 h 3961965"/>
              <a:gd name="connsiteX3" fmla="*/ 2912268 w 5088189"/>
              <a:gd name="connsiteY3" fmla="*/ 3961965 h 3961965"/>
              <a:gd name="connsiteX4" fmla="*/ 0 w 5088189"/>
              <a:gd name="connsiteY4" fmla="*/ 3961965 h 3961965"/>
              <a:gd name="connsiteX5" fmla="*/ 0 w 5088189"/>
              <a:gd name="connsiteY5" fmla="*/ 369679 h 3961965"/>
              <a:gd name="connsiteX6" fmla="*/ 1 w 5088189"/>
              <a:gd name="connsiteY6" fmla="*/ 369679 h 3961965"/>
              <a:gd name="connsiteX7" fmla="*/ 1 w 5088189"/>
              <a:gd name="connsiteY7" fmla="*/ 300390 h 3961965"/>
              <a:gd name="connsiteX8" fmla="*/ 184789 w 5088189"/>
              <a:gd name="connsiteY8" fmla="*/ 300390 h 3961965"/>
              <a:gd name="connsiteX9" fmla="*/ 2 w 5088189"/>
              <a:gd name="connsiteY9" fmla="*/ 292436 h 396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8189" h="3961965">
                <a:moveTo>
                  <a:pt x="3828201" y="0"/>
                </a:moveTo>
                <a:lnTo>
                  <a:pt x="5088189" y="1117075"/>
                </a:lnTo>
                <a:lnTo>
                  <a:pt x="4696026" y="2787914"/>
                </a:lnTo>
                <a:lnTo>
                  <a:pt x="2912268" y="3961965"/>
                </a:lnTo>
                <a:lnTo>
                  <a:pt x="0" y="3961965"/>
                </a:lnTo>
                <a:lnTo>
                  <a:pt x="0" y="369679"/>
                </a:lnTo>
                <a:lnTo>
                  <a:pt x="1" y="369679"/>
                </a:lnTo>
                <a:lnTo>
                  <a:pt x="1" y="300390"/>
                </a:lnTo>
                <a:lnTo>
                  <a:pt x="184789" y="300390"/>
                </a:lnTo>
                <a:lnTo>
                  <a:pt x="2" y="292436"/>
                </a:lnTo>
                <a:close/>
              </a:path>
            </a:pathLst>
          </a:custGeom>
          <a:gradFill flip="none" rotWithShape="1">
            <a:gsLst>
              <a:gs pos="0">
                <a:srgbClr val="41B367"/>
              </a:gs>
              <a:gs pos="46000">
                <a:srgbClr val="53BD77"/>
              </a:gs>
              <a:gs pos="100000">
                <a:srgbClr val="69C989"/>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22" name="Freeform: Shape 21">
            <a:extLst>
              <a:ext uri="{FF2B5EF4-FFF2-40B4-BE49-F238E27FC236}">
                <a16:creationId xmlns="" xmlns:a16="http://schemas.microsoft.com/office/drawing/2014/main" id="{060D9889-9CC7-43F0-9528-D0296EA32C3C}"/>
              </a:ext>
            </a:extLst>
          </p:cNvPr>
          <p:cNvSpPr/>
          <p:nvPr/>
        </p:nvSpPr>
        <p:spPr>
          <a:xfrm>
            <a:off x="5661329" y="0"/>
            <a:ext cx="6530672" cy="3265714"/>
          </a:xfrm>
          <a:custGeom>
            <a:avLst/>
            <a:gdLst>
              <a:gd name="connsiteX0" fmla="*/ 0 w 6530672"/>
              <a:gd name="connsiteY0" fmla="*/ 0 h 3265714"/>
              <a:gd name="connsiteX1" fmla="*/ 6530672 w 6530672"/>
              <a:gd name="connsiteY1" fmla="*/ 0 h 3265714"/>
              <a:gd name="connsiteX2" fmla="*/ 6530672 w 6530672"/>
              <a:gd name="connsiteY2" fmla="*/ 3265714 h 3265714"/>
              <a:gd name="connsiteX3" fmla="*/ 6530671 w 6530672"/>
              <a:gd name="connsiteY3" fmla="*/ 3265714 h 3265714"/>
              <a:gd name="connsiteX4" fmla="*/ 6530671 w 6530672"/>
              <a:gd name="connsiteY4" fmla="*/ 3196425 h 3265714"/>
              <a:gd name="connsiteX5" fmla="*/ 6345883 w 6530672"/>
              <a:gd name="connsiteY5" fmla="*/ 3196425 h 3265714"/>
              <a:gd name="connsiteX6" fmla="*/ 6530670 w 6530672"/>
              <a:gd name="connsiteY6" fmla="*/ 3188471 h 3265714"/>
              <a:gd name="connsiteX7" fmla="*/ 1052214 w 6530672"/>
              <a:gd name="connsiteY7" fmla="*/ 2769972 h 3265714"/>
              <a:gd name="connsiteX8" fmla="*/ 0 w 6530672"/>
              <a:gd name="connsiteY8" fmla="*/ 32518 h 326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30672" h="3265714">
                <a:moveTo>
                  <a:pt x="0" y="0"/>
                </a:moveTo>
                <a:lnTo>
                  <a:pt x="6530672" y="0"/>
                </a:lnTo>
                <a:lnTo>
                  <a:pt x="6530672" y="3265714"/>
                </a:lnTo>
                <a:lnTo>
                  <a:pt x="6530671" y="3265714"/>
                </a:lnTo>
                <a:lnTo>
                  <a:pt x="6530671" y="3196425"/>
                </a:lnTo>
                <a:lnTo>
                  <a:pt x="6345883" y="3196425"/>
                </a:lnTo>
                <a:lnTo>
                  <a:pt x="6530670" y="3188471"/>
                </a:lnTo>
                <a:lnTo>
                  <a:pt x="1052214" y="2769972"/>
                </a:lnTo>
                <a:lnTo>
                  <a:pt x="0" y="32518"/>
                </a:lnTo>
                <a:close/>
              </a:path>
            </a:pathLst>
          </a:custGeom>
          <a:gradFill flip="none" rotWithShape="1">
            <a:gsLst>
              <a:gs pos="0">
                <a:srgbClr val="A8437B"/>
              </a:gs>
              <a:gs pos="100000">
                <a:srgbClr val="C56D9D"/>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36" name="Isosceles Triangle 35">
            <a:extLst>
              <a:ext uri="{FF2B5EF4-FFF2-40B4-BE49-F238E27FC236}">
                <a16:creationId xmlns="" xmlns:a16="http://schemas.microsoft.com/office/drawing/2014/main" id="{A3622DD0-3A7F-4122-A33A-36C2FBACFCE7}"/>
              </a:ext>
            </a:extLst>
          </p:cNvPr>
          <p:cNvSpPr/>
          <p:nvPr/>
        </p:nvSpPr>
        <p:spPr>
          <a:xfrm>
            <a:off x="2914651" y="4762499"/>
            <a:ext cx="6362700" cy="2095501"/>
          </a:xfrm>
          <a:prstGeom prst="triangle">
            <a:avLst>
              <a:gd name="adj" fmla="val 50116"/>
            </a:avLst>
          </a:prstGeom>
          <a:gradFill flip="none" rotWithShape="1">
            <a:gsLst>
              <a:gs pos="0">
                <a:srgbClr val="00AFD2"/>
              </a:gs>
              <a:gs pos="100000">
                <a:srgbClr val="0098B8"/>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33" name="Freeform: Shape 32">
            <a:extLst>
              <a:ext uri="{FF2B5EF4-FFF2-40B4-BE49-F238E27FC236}">
                <a16:creationId xmlns="" xmlns:a16="http://schemas.microsoft.com/office/drawing/2014/main" id="{BB64A515-CA6D-4C91-8C30-63C24B69E5D3}"/>
              </a:ext>
            </a:extLst>
          </p:cNvPr>
          <p:cNvSpPr/>
          <p:nvPr/>
        </p:nvSpPr>
        <p:spPr>
          <a:xfrm flipH="1">
            <a:off x="7103811" y="2896036"/>
            <a:ext cx="5088190" cy="3961965"/>
          </a:xfrm>
          <a:custGeom>
            <a:avLst/>
            <a:gdLst>
              <a:gd name="connsiteX0" fmla="*/ 3828202 w 5088190"/>
              <a:gd name="connsiteY0" fmla="*/ 0 h 3961965"/>
              <a:gd name="connsiteX1" fmla="*/ 2 w 5088190"/>
              <a:gd name="connsiteY1" fmla="*/ 292436 h 3961965"/>
              <a:gd name="connsiteX2" fmla="*/ 184789 w 5088190"/>
              <a:gd name="connsiteY2" fmla="*/ 300390 h 3961965"/>
              <a:gd name="connsiteX3" fmla="*/ 1 w 5088190"/>
              <a:gd name="connsiteY3" fmla="*/ 300390 h 3961965"/>
              <a:gd name="connsiteX4" fmla="*/ 1 w 5088190"/>
              <a:gd name="connsiteY4" fmla="*/ 369679 h 3961965"/>
              <a:gd name="connsiteX5" fmla="*/ 0 w 5088190"/>
              <a:gd name="connsiteY5" fmla="*/ 369679 h 3961965"/>
              <a:gd name="connsiteX6" fmla="*/ 0 w 5088190"/>
              <a:gd name="connsiteY6" fmla="*/ 3961965 h 3961965"/>
              <a:gd name="connsiteX7" fmla="*/ 2912268 w 5088190"/>
              <a:gd name="connsiteY7" fmla="*/ 3961965 h 3961965"/>
              <a:gd name="connsiteX8" fmla="*/ 4696027 w 5088190"/>
              <a:gd name="connsiteY8" fmla="*/ 2787913 h 3961965"/>
              <a:gd name="connsiteX9" fmla="*/ 5088190 w 5088190"/>
              <a:gd name="connsiteY9" fmla="*/ 1117075 h 396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8190" h="3961965">
                <a:moveTo>
                  <a:pt x="3828202" y="0"/>
                </a:moveTo>
                <a:lnTo>
                  <a:pt x="2" y="292436"/>
                </a:lnTo>
                <a:lnTo>
                  <a:pt x="184789" y="300390"/>
                </a:lnTo>
                <a:lnTo>
                  <a:pt x="1" y="300390"/>
                </a:lnTo>
                <a:lnTo>
                  <a:pt x="1" y="369679"/>
                </a:lnTo>
                <a:lnTo>
                  <a:pt x="0" y="369679"/>
                </a:lnTo>
                <a:lnTo>
                  <a:pt x="0" y="3961965"/>
                </a:lnTo>
                <a:lnTo>
                  <a:pt x="2912268" y="3961965"/>
                </a:lnTo>
                <a:lnTo>
                  <a:pt x="4696027" y="2787913"/>
                </a:lnTo>
                <a:lnTo>
                  <a:pt x="5088190" y="1117075"/>
                </a:lnTo>
                <a:close/>
              </a:path>
            </a:pathLst>
          </a:custGeom>
          <a:gradFill flip="none" rotWithShape="1">
            <a:gsLst>
              <a:gs pos="0">
                <a:srgbClr val="5E4986"/>
              </a:gs>
              <a:gs pos="100000">
                <a:srgbClr val="7C65AB"/>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pic>
        <p:nvPicPr>
          <p:cNvPr id="38" name="Graphic 37" descr="Download from cloud">
            <a:extLst>
              <a:ext uri="{FF2B5EF4-FFF2-40B4-BE49-F238E27FC236}">
                <a16:creationId xmlns="" xmlns:a16="http://schemas.microsoft.com/office/drawing/2014/main" id="{EDB7E05C-C0CE-4E61-BCCF-9BC8F289D98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658032" y="2256125"/>
            <a:ext cx="540000" cy="540000"/>
          </a:xfrm>
          <a:prstGeom prst="rect">
            <a:avLst/>
          </a:prstGeom>
        </p:spPr>
      </p:pic>
      <p:pic>
        <p:nvPicPr>
          <p:cNvPr id="40" name="Graphic 39" descr="Link">
            <a:extLst>
              <a:ext uri="{FF2B5EF4-FFF2-40B4-BE49-F238E27FC236}">
                <a16:creationId xmlns="" xmlns:a16="http://schemas.microsoft.com/office/drawing/2014/main" id="{170680AD-9D01-4DAF-A772-73020469B3A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902838" y="2138376"/>
            <a:ext cx="540000" cy="540000"/>
          </a:xfrm>
          <a:prstGeom prst="rect">
            <a:avLst/>
          </a:prstGeom>
        </p:spPr>
      </p:pic>
      <p:pic>
        <p:nvPicPr>
          <p:cNvPr id="42" name="Graphic 41" descr="Network">
            <a:extLst>
              <a:ext uri="{FF2B5EF4-FFF2-40B4-BE49-F238E27FC236}">
                <a16:creationId xmlns="" xmlns:a16="http://schemas.microsoft.com/office/drawing/2014/main" id="{A3762D53-1EF4-450C-B77E-DA6E05E41CC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296680" y="3787178"/>
            <a:ext cx="540000" cy="540000"/>
          </a:xfrm>
          <a:prstGeom prst="rect">
            <a:avLst/>
          </a:prstGeom>
        </p:spPr>
      </p:pic>
      <p:pic>
        <p:nvPicPr>
          <p:cNvPr id="44" name="Graphic 43" descr="Share">
            <a:extLst>
              <a:ext uri="{FF2B5EF4-FFF2-40B4-BE49-F238E27FC236}">
                <a16:creationId xmlns="" xmlns:a16="http://schemas.microsoft.com/office/drawing/2014/main" id="{504D8D88-FB58-4636-92C8-811C257A59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353190" y="3891857"/>
            <a:ext cx="540000" cy="540000"/>
          </a:xfrm>
          <a:prstGeom prst="rect">
            <a:avLst/>
          </a:prstGeom>
        </p:spPr>
      </p:pic>
      <p:pic>
        <p:nvPicPr>
          <p:cNvPr id="46" name="Graphic 45" descr="Lightbulb">
            <a:extLst>
              <a:ext uri="{FF2B5EF4-FFF2-40B4-BE49-F238E27FC236}">
                <a16:creationId xmlns="" xmlns:a16="http://schemas.microsoft.com/office/drawing/2014/main" id="{EF4AE33F-3E21-41EF-91F2-8CD8A338439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5826000" y="4877018"/>
            <a:ext cx="540000" cy="540000"/>
          </a:xfrm>
          <a:prstGeom prst="rect">
            <a:avLst/>
          </a:prstGeom>
        </p:spPr>
      </p:pic>
      <p:grpSp>
        <p:nvGrpSpPr>
          <p:cNvPr id="49" name="Group 48">
            <a:extLst>
              <a:ext uri="{FF2B5EF4-FFF2-40B4-BE49-F238E27FC236}">
                <a16:creationId xmlns="" xmlns:a16="http://schemas.microsoft.com/office/drawing/2014/main" id="{3CDE1CCD-7E01-499D-AB0D-70780945FCC8}"/>
              </a:ext>
            </a:extLst>
          </p:cNvPr>
          <p:cNvGrpSpPr/>
          <p:nvPr/>
        </p:nvGrpSpPr>
        <p:grpSpPr>
          <a:xfrm>
            <a:off x="239045" y="426163"/>
            <a:ext cx="5067636" cy="2474341"/>
            <a:chOff x="666750" y="685800"/>
            <a:chExt cx="4610100" cy="2474341"/>
          </a:xfrm>
        </p:grpSpPr>
        <p:sp>
          <p:nvSpPr>
            <p:cNvPr id="47" name="TextBox 46">
              <a:extLst>
                <a:ext uri="{FF2B5EF4-FFF2-40B4-BE49-F238E27FC236}">
                  <a16:creationId xmlns="" xmlns:a16="http://schemas.microsoft.com/office/drawing/2014/main" id="{B6602E26-58C0-4729-8179-601CB6C66BAC}"/>
                </a:ext>
              </a:extLst>
            </p:cNvPr>
            <p:cNvSpPr txBox="1"/>
            <p:nvPr/>
          </p:nvSpPr>
          <p:spPr>
            <a:xfrm>
              <a:off x="666750" y="685800"/>
              <a:ext cx="4421440" cy="400110"/>
            </a:xfrm>
            <a:prstGeom prst="rect">
              <a:avLst/>
            </a:prstGeom>
            <a:noFill/>
          </p:spPr>
          <p:txBody>
            <a:bodyPr wrap="square" rtlCol="0">
              <a:spAutoFit/>
            </a:bodyPr>
            <a:lstStyle/>
            <a:p>
              <a:r>
                <a:rPr lang="en-IN" sz="2000" b="1" dirty="0" smtClean="0">
                  <a:solidFill>
                    <a:srgbClr val="002060"/>
                  </a:solidFill>
                  <a:latin typeface="Arial" panose="020B0604020202020204" pitchFamily="34" charset="0"/>
                  <a:cs typeface="Arial" panose="020B0604020202020204" pitchFamily="34" charset="0"/>
                </a:rPr>
                <a:t>LẬP LUẬN, SUY DIỄN TỰ ĐỘNG</a:t>
              </a:r>
              <a:endParaRPr lang="en-IN" sz="2000" b="1" dirty="0">
                <a:solidFill>
                  <a:srgbClr val="002060"/>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 xmlns:a16="http://schemas.microsoft.com/office/drawing/2014/main" id="{4895479F-D6FB-40D7-928B-2E9690EB4851}"/>
                </a:ext>
              </a:extLst>
            </p:cNvPr>
            <p:cNvSpPr txBox="1"/>
            <p:nvPr/>
          </p:nvSpPr>
          <p:spPr>
            <a:xfrm>
              <a:off x="666750" y="1221149"/>
              <a:ext cx="4610100" cy="1938992"/>
            </a:xfrm>
            <a:prstGeom prst="rect">
              <a:avLst/>
            </a:prstGeom>
            <a:noFill/>
          </p:spPr>
          <p:txBody>
            <a:bodyPr wrap="square" rtlCol="0">
              <a:spAutoFit/>
            </a:bodyPr>
            <a:lstStyle/>
            <a:p>
              <a:pPr algn="just"/>
              <a:r>
                <a:rPr lang="vi-VN" sz="2000" spc="300" dirty="0">
                  <a:solidFill>
                    <a:prstClr val="white"/>
                  </a:solidFill>
                </a:rPr>
                <a:t>Lập luận là suy diễn logic, dùng để </a:t>
              </a:r>
              <a:r>
                <a:rPr lang="vi-VN" sz="2000" spc="300" dirty="0" smtClean="0">
                  <a:solidFill>
                    <a:prstClr val="white"/>
                  </a:solidFill>
                </a:rPr>
                <a:t>chỉ</a:t>
              </a:r>
              <a:r>
                <a:rPr lang="en-US" sz="2000" spc="300" dirty="0">
                  <a:solidFill>
                    <a:prstClr val="white"/>
                  </a:solidFill>
                </a:rPr>
                <a:t> </a:t>
              </a:r>
              <a:r>
                <a:rPr lang="vi-VN" sz="2000" spc="300" dirty="0" smtClean="0">
                  <a:solidFill>
                    <a:prstClr val="white"/>
                  </a:solidFill>
                </a:rPr>
                <a:t>một </a:t>
              </a:r>
              <a:r>
                <a:rPr lang="vi-VN" sz="2000" spc="300" dirty="0">
                  <a:solidFill>
                    <a:prstClr val="white"/>
                  </a:solidFill>
                </a:rPr>
                <a:t>tiến trình rút ra kết luận (tri thức mới) từ những giả thiết đã cho (được biểu </a:t>
              </a:r>
              <a:r>
                <a:rPr lang="vi-VN" sz="2000" spc="300" dirty="0" smtClean="0">
                  <a:solidFill>
                    <a:prstClr val="white"/>
                  </a:solidFill>
                </a:rPr>
                <a:t>diễn</a:t>
              </a:r>
              <a:r>
                <a:rPr lang="en-US" sz="2000" spc="300" dirty="0" smtClean="0">
                  <a:solidFill>
                    <a:prstClr val="white"/>
                  </a:solidFill>
                </a:rPr>
                <a:t> </a:t>
              </a:r>
              <a:r>
                <a:rPr lang="vi-VN" sz="2000" spc="300" dirty="0" smtClean="0">
                  <a:solidFill>
                    <a:prstClr val="white"/>
                  </a:solidFill>
                </a:rPr>
                <a:t>dưới </a:t>
              </a:r>
              <a:r>
                <a:rPr lang="vi-VN" sz="2000" spc="300" dirty="0">
                  <a:solidFill>
                    <a:prstClr val="white"/>
                  </a:solidFill>
                </a:rPr>
                <a:t>dạng cơ sở tri thức)</a:t>
              </a:r>
              <a:endParaRPr lang="en-IN" sz="2000" spc="300" dirty="0">
                <a:solidFill>
                  <a:prstClr val="white"/>
                </a:solidFill>
              </a:endParaRPr>
            </a:p>
          </p:txBody>
        </p:sp>
      </p:grpSp>
      <p:grpSp>
        <p:nvGrpSpPr>
          <p:cNvPr id="50" name="Group 49">
            <a:extLst>
              <a:ext uri="{FF2B5EF4-FFF2-40B4-BE49-F238E27FC236}">
                <a16:creationId xmlns="" xmlns:a16="http://schemas.microsoft.com/office/drawing/2014/main" id="{5CCF7E0D-40E9-4C7F-A00E-18EE259C5EBD}"/>
              </a:ext>
            </a:extLst>
          </p:cNvPr>
          <p:cNvGrpSpPr/>
          <p:nvPr/>
        </p:nvGrpSpPr>
        <p:grpSpPr>
          <a:xfrm>
            <a:off x="6833810" y="369895"/>
            <a:ext cx="5358189" cy="2004954"/>
            <a:chOff x="666750" y="685800"/>
            <a:chExt cx="4610100" cy="2004954"/>
          </a:xfrm>
        </p:grpSpPr>
        <p:sp>
          <p:nvSpPr>
            <p:cNvPr id="51" name="TextBox 50">
              <a:extLst>
                <a:ext uri="{FF2B5EF4-FFF2-40B4-BE49-F238E27FC236}">
                  <a16:creationId xmlns="" xmlns:a16="http://schemas.microsoft.com/office/drawing/2014/main" id="{34F14D6D-37DB-4BF4-870B-468976623504}"/>
                </a:ext>
              </a:extLst>
            </p:cNvPr>
            <p:cNvSpPr txBox="1"/>
            <p:nvPr/>
          </p:nvSpPr>
          <p:spPr>
            <a:xfrm>
              <a:off x="666750" y="685800"/>
              <a:ext cx="4421440" cy="400110"/>
            </a:xfrm>
            <a:prstGeom prst="rect">
              <a:avLst/>
            </a:prstGeom>
            <a:noFill/>
          </p:spPr>
          <p:txBody>
            <a:bodyPr wrap="square" rtlCol="0">
              <a:spAutoFit/>
            </a:bodyPr>
            <a:lstStyle/>
            <a:p>
              <a:r>
                <a:rPr lang="en-IN" sz="2000" b="1" spc="600" dirty="0" smtClean="0">
                  <a:latin typeface="Arial" panose="020B0604020202020204" pitchFamily="34" charset="0"/>
                  <a:cs typeface="Arial" panose="020B0604020202020204" pitchFamily="34" charset="0"/>
                </a:rPr>
                <a:t>BIỂU DIỄN TRI THỨC</a:t>
              </a:r>
              <a:endParaRPr lang="en-IN" sz="2000" b="1" spc="600"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 xmlns:a16="http://schemas.microsoft.com/office/drawing/2014/main" id="{A4576969-6EB8-4DA9-B70C-791817B7C1CC}"/>
                </a:ext>
              </a:extLst>
            </p:cNvPr>
            <p:cNvSpPr txBox="1"/>
            <p:nvPr/>
          </p:nvSpPr>
          <p:spPr>
            <a:xfrm>
              <a:off x="666750" y="1059538"/>
              <a:ext cx="4610100" cy="1631216"/>
            </a:xfrm>
            <a:prstGeom prst="rect">
              <a:avLst/>
            </a:prstGeom>
            <a:noFill/>
          </p:spPr>
          <p:txBody>
            <a:bodyPr wrap="square" rtlCol="0">
              <a:spAutoFit/>
            </a:bodyPr>
            <a:lstStyle/>
            <a:p>
              <a:pPr algn="just"/>
              <a:r>
                <a:rPr lang="vi-VN" sz="2000" spc="300" dirty="0">
                  <a:solidFill>
                    <a:prstClr val="white"/>
                  </a:solidFill>
                </a:rPr>
                <a:t>Một ngôn ngữ biểu diễn tri </a:t>
              </a:r>
              <a:r>
                <a:rPr lang="vi-VN" sz="2000" spc="300" dirty="0" smtClean="0">
                  <a:solidFill>
                    <a:prstClr val="white"/>
                  </a:solidFill>
                </a:rPr>
                <a:t>thức</a:t>
              </a:r>
              <a:r>
                <a:rPr lang="en-US" sz="2000" spc="300" dirty="0" smtClean="0">
                  <a:solidFill>
                    <a:prstClr val="white"/>
                  </a:solidFill>
                </a:rPr>
                <a:t> </a:t>
              </a:r>
              <a:r>
                <a:rPr lang="vi-VN" sz="2000" spc="300" dirty="0" smtClean="0">
                  <a:solidFill>
                    <a:prstClr val="white"/>
                  </a:solidFill>
                </a:rPr>
                <a:t>được </a:t>
              </a:r>
              <a:r>
                <a:rPr lang="vi-VN" sz="2000" spc="300" dirty="0">
                  <a:solidFill>
                    <a:prstClr val="white"/>
                  </a:solidFill>
                </a:rPr>
                <a:t>đánh giá là “tốt” nếu nó có tính biểu đạt cao và các tính hiệu quả của thuật </a:t>
              </a:r>
              <a:r>
                <a:rPr lang="vi-VN" sz="2000" spc="300" dirty="0" smtClean="0">
                  <a:solidFill>
                    <a:prstClr val="white"/>
                  </a:solidFill>
                </a:rPr>
                <a:t>toán</a:t>
              </a:r>
              <a:r>
                <a:rPr lang="en-US" sz="2000" spc="300" dirty="0" smtClean="0">
                  <a:solidFill>
                    <a:prstClr val="white"/>
                  </a:solidFill>
                </a:rPr>
                <a:t> </a:t>
              </a:r>
              <a:r>
                <a:rPr lang="vi-VN" sz="2000" spc="300" dirty="0" smtClean="0">
                  <a:solidFill>
                    <a:prstClr val="white"/>
                  </a:solidFill>
                </a:rPr>
                <a:t>lập </a:t>
              </a:r>
              <a:r>
                <a:rPr lang="vi-VN" sz="2000" spc="300" dirty="0">
                  <a:solidFill>
                    <a:prstClr val="white"/>
                  </a:solidFill>
                </a:rPr>
                <a:t>luận trên ngôn ngữ </a:t>
              </a:r>
              <a:r>
                <a:rPr lang="vi-VN" sz="2000" spc="300" dirty="0" smtClean="0">
                  <a:solidFill>
                    <a:prstClr val="white"/>
                  </a:solidFill>
                </a:rPr>
                <a:t>đó</a:t>
              </a:r>
              <a:r>
                <a:rPr lang="en-US" sz="2000" spc="300" dirty="0" smtClean="0">
                  <a:solidFill>
                    <a:prstClr val="white"/>
                  </a:solidFill>
                </a:rPr>
                <a:t>.</a:t>
              </a:r>
              <a:endParaRPr lang="en-IN" sz="2000" spc="300" dirty="0">
                <a:solidFill>
                  <a:prstClr val="white"/>
                </a:solidFill>
              </a:endParaRPr>
            </a:p>
          </p:txBody>
        </p:sp>
      </p:grpSp>
      <p:grpSp>
        <p:nvGrpSpPr>
          <p:cNvPr id="53" name="Group 52">
            <a:extLst>
              <a:ext uri="{FF2B5EF4-FFF2-40B4-BE49-F238E27FC236}">
                <a16:creationId xmlns="" xmlns:a16="http://schemas.microsoft.com/office/drawing/2014/main" id="{4536DEBB-3B80-4C84-BE50-4EC33D23793F}"/>
              </a:ext>
            </a:extLst>
          </p:cNvPr>
          <p:cNvGrpSpPr/>
          <p:nvPr/>
        </p:nvGrpSpPr>
        <p:grpSpPr>
          <a:xfrm>
            <a:off x="184760" y="3448907"/>
            <a:ext cx="4114145" cy="3340559"/>
            <a:chOff x="666750" y="685800"/>
            <a:chExt cx="4610100" cy="3340559"/>
          </a:xfrm>
        </p:grpSpPr>
        <p:sp>
          <p:nvSpPr>
            <p:cNvPr id="54" name="TextBox 53">
              <a:extLst>
                <a:ext uri="{FF2B5EF4-FFF2-40B4-BE49-F238E27FC236}">
                  <a16:creationId xmlns="" xmlns:a16="http://schemas.microsoft.com/office/drawing/2014/main" id="{D398BAEE-EAE9-48CC-BCDD-FD3EE27684D4}"/>
                </a:ext>
              </a:extLst>
            </p:cNvPr>
            <p:cNvSpPr txBox="1"/>
            <p:nvPr/>
          </p:nvSpPr>
          <p:spPr>
            <a:xfrm>
              <a:off x="666750" y="685800"/>
              <a:ext cx="4421440" cy="400110"/>
            </a:xfrm>
            <a:prstGeom prst="rect">
              <a:avLst/>
            </a:prstGeom>
            <a:noFill/>
          </p:spPr>
          <p:txBody>
            <a:bodyPr wrap="square" rtlCol="0">
              <a:spAutoFit/>
            </a:bodyPr>
            <a:lstStyle/>
            <a:p>
              <a:r>
                <a:rPr lang="en-IN" sz="2000" b="1" dirty="0" smtClean="0">
                  <a:solidFill>
                    <a:srgbClr val="002060"/>
                  </a:solidFill>
                  <a:latin typeface="Arial" panose="020B0604020202020204" pitchFamily="34" charset="0"/>
                  <a:cs typeface="Arial" panose="020B0604020202020204" pitchFamily="34" charset="0"/>
                </a:rPr>
                <a:t>HỆ CHUYÊN GIA</a:t>
              </a:r>
              <a:endParaRPr lang="en-IN" sz="2000" b="1" dirty="0">
                <a:solidFill>
                  <a:srgbClr val="002060"/>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 xmlns:a16="http://schemas.microsoft.com/office/drawing/2014/main" id="{CE6E609B-6AA3-4BE4-9B16-3337CAF7B437}"/>
                </a:ext>
              </a:extLst>
            </p:cNvPr>
            <p:cNvSpPr txBox="1"/>
            <p:nvPr/>
          </p:nvSpPr>
          <p:spPr>
            <a:xfrm>
              <a:off x="666750" y="1164037"/>
              <a:ext cx="4610100" cy="2862322"/>
            </a:xfrm>
            <a:prstGeom prst="rect">
              <a:avLst/>
            </a:prstGeom>
            <a:noFill/>
          </p:spPr>
          <p:txBody>
            <a:bodyPr wrap="square" rtlCol="0">
              <a:spAutoFit/>
            </a:bodyPr>
            <a:lstStyle/>
            <a:p>
              <a:pPr algn="just"/>
              <a:r>
                <a:rPr lang="vi-VN" sz="2000" spc="300" dirty="0" smtClean="0">
                  <a:solidFill>
                    <a:prstClr val="white"/>
                  </a:solidFill>
                </a:rPr>
                <a:t>Cung cấp </a:t>
              </a:r>
              <a:r>
                <a:rPr lang="vi-VN" sz="2000" spc="300" dirty="0">
                  <a:solidFill>
                    <a:prstClr val="white"/>
                  </a:solidFill>
                </a:rPr>
                <a:t>các hệ thống có khả năng suy luận để đưa ra những </a:t>
              </a:r>
              <a:r>
                <a:rPr lang="vi-VN" sz="2000" spc="300" dirty="0" smtClean="0">
                  <a:solidFill>
                    <a:prstClr val="white"/>
                  </a:solidFill>
                </a:rPr>
                <a:t>kết</a:t>
              </a:r>
              <a:r>
                <a:rPr lang="en-US" sz="2000" spc="300" dirty="0" smtClean="0">
                  <a:solidFill>
                    <a:prstClr val="white"/>
                  </a:solidFill>
                </a:rPr>
                <a:t> </a:t>
              </a:r>
              <a:r>
                <a:rPr lang="vi-VN" sz="2000" spc="300" dirty="0" smtClean="0">
                  <a:solidFill>
                    <a:prstClr val="white"/>
                  </a:solidFill>
                </a:rPr>
                <a:t>luận</a:t>
              </a:r>
              <a:r>
                <a:rPr lang="en-US" sz="2000" spc="300" dirty="0" smtClean="0">
                  <a:solidFill>
                    <a:prstClr val="white"/>
                  </a:solidFill>
                </a:rPr>
                <a:t>. </a:t>
              </a:r>
              <a:r>
                <a:rPr lang="vi-VN" sz="2000" spc="300" dirty="0">
                  <a:solidFill>
                    <a:prstClr val="white"/>
                  </a:solidFill>
                </a:rPr>
                <a:t>Có rất nhiều hệ chuyên gia nổi tiếng như các </a:t>
              </a:r>
              <a:r>
                <a:rPr lang="vi-VN" sz="2000" spc="300" dirty="0" smtClean="0">
                  <a:solidFill>
                    <a:prstClr val="white"/>
                  </a:solidFill>
                </a:rPr>
                <a:t>hệ</a:t>
              </a:r>
              <a:r>
                <a:rPr lang="en-US" sz="2000" spc="300" dirty="0" smtClean="0">
                  <a:solidFill>
                    <a:prstClr val="white"/>
                  </a:solidFill>
                </a:rPr>
                <a:t> </a:t>
              </a:r>
              <a:r>
                <a:rPr lang="vi-VN" sz="2000" spc="300" dirty="0" smtClean="0">
                  <a:solidFill>
                    <a:prstClr val="white"/>
                  </a:solidFill>
                </a:rPr>
                <a:t>chuyên </a:t>
              </a:r>
              <a:r>
                <a:rPr lang="vi-VN" sz="2000" spc="300" dirty="0">
                  <a:solidFill>
                    <a:prstClr val="white"/>
                  </a:solidFill>
                </a:rPr>
                <a:t>gia y học MYCIN, đoán nhận cấu trúc phân tử từ công thức hóa học </a:t>
              </a:r>
            </a:p>
            <a:p>
              <a:pPr algn="just"/>
              <a:r>
                <a:rPr lang="vi-VN" sz="2000" spc="300" dirty="0">
                  <a:solidFill>
                    <a:prstClr val="white"/>
                  </a:solidFill>
                </a:rPr>
                <a:t>DENDRAL</a:t>
              </a:r>
              <a:endParaRPr lang="en-IN" sz="2000" spc="300" dirty="0">
                <a:solidFill>
                  <a:prstClr val="white"/>
                </a:solidFill>
              </a:endParaRPr>
            </a:p>
          </p:txBody>
        </p:sp>
      </p:grpSp>
      <p:grpSp>
        <p:nvGrpSpPr>
          <p:cNvPr id="56" name="Group 55">
            <a:extLst>
              <a:ext uri="{FF2B5EF4-FFF2-40B4-BE49-F238E27FC236}">
                <a16:creationId xmlns="" xmlns:a16="http://schemas.microsoft.com/office/drawing/2014/main" id="{13131EA9-4159-494D-B952-E3723A530C85}"/>
              </a:ext>
            </a:extLst>
          </p:cNvPr>
          <p:cNvGrpSpPr/>
          <p:nvPr/>
        </p:nvGrpSpPr>
        <p:grpSpPr>
          <a:xfrm>
            <a:off x="8046289" y="3448907"/>
            <a:ext cx="4114145" cy="2812678"/>
            <a:chOff x="666750" y="685800"/>
            <a:chExt cx="4610100" cy="2812678"/>
          </a:xfrm>
        </p:grpSpPr>
        <p:sp>
          <p:nvSpPr>
            <p:cNvPr id="57" name="TextBox 56">
              <a:extLst>
                <a:ext uri="{FF2B5EF4-FFF2-40B4-BE49-F238E27FC236}">
                  <a16:creationId xmlns="" xmlns:a16="http://schemas.microsoft.com/office/drawing/2014/main" id="{C1303E31-465D-4F51-BA53-6D2A306BE3CD}"/>
                </a:ext>
              </a:extLst>
            </p:cNvPr>
            <p:cNvSpPr txBox="1"/>
            <p:nvPr/>
          </p:nvSpPr>
          <p:spPr>
            <a:xfrm>
              <a:off x="666750" y="685800"/>
              <a:ext cx="4421440" cy="400110"/>
            </a:xfrm>
            <a:prstGeom prst="rect">
              <a:avLst/>
            </a:prstGeom>
            <a:noFill/>
          </p:spPr>
          <p:txBody>
            <a:bodyPr wrap="square" rtlCol="0">
              <a:spAutoFit/>
            </a:bodyPr>
            <a:lstStyle/>
            <a:p>
              <a:r>
                <a:rPr lang="en-IN" sz="2000" b="1" dirty="0" err="1">
                  <a:solidFill>
                    <a:srgbClr val="002060"/>
                  </a:solidFill>
                  <a:latin typeface="Arial" panose="020B0604020202020204" pitchFamily="34" charset="0"/>
                  <a:cs typeface="Arial" panose="020B0604020202020204" pitchFamily="34" charset="0"/>
                </a:rPr>
                <a:t>Xử</a:t>
              </a:r>
              <a:r>
                <a:rPr lang="en-IN" sz="2000" b="1" dirty="0">
                  <a:solidFill>
                    <a:srgbClr val="002060"/>
                  </a:solidFill>
                  <a:latin typeface="Arial" panose="020B0604020202020204" pitchFamily="34" charset="0"/>
                  <a:cs typeface="Arial" panose="020B0604020202020204" pitchFamily="34" charset="0"/>
                </a:rPr>
                <a:t> </a:t>
              </a:r>
              <a:r>
                <a:rPr lang="en-IN" sz="2000" b="1" dirty="0" err="1">
                  <a:solidFill>
                    <a:srgbClr val="002060"/>
                  </a:solidFill>
                  <a:latin typeface="Arial" panose="020B0604020202020204" pitchFamily="34" charset="0"/>
                  <a:cs typeface="Arial" panose="020B0604020202020204" pitchFamily="34" charset="0"/>
                </a:rPr>
                <a:t>lý</a:t>
              </a:r>
              <a:r>
                <a:rPr lang="en-IN" sz="2000" b="1" dirty="0">
                  <a:solidFill>
                    <a:srgbClr val="002060"/>
                  </a:solidFill>
                  <a:latin typeface="Arial" panose="020B0604020202020204" pitchFamily="34" charset="0"/>
                  <a:cs typeface="Arial" panose="020B0604020202020204" pitchFamily="34" charset="0"/>
                </a:rPr>
                <a:t> </a:t>
              </a:r>
              <a:r>
                <a:rPr lang="en-IN" sz="2000" b="1" dirty="0" err="1">
                  <a:solidFill>
                    <a:srgbClr val="002060"/>
                  </a:solidFill>
                  <a:latin typeface="Arial" panose="020B0604020202020204" pitchFamily="34" charset="0"/>
                  <a:cs typeface="Arial" panose="020B0604020202020204" pitchFamily="34" charset="0"/>
                </a:rPr>
                <a:t>ngôn</a:t>
              </a:r>
              <a:r>
                <a:rPr lang="en-IN" sz="2000" b="1" dirty="0">
                  <a:solidFill>
                    <a:srgbClr val="002060"/>
                  </a:solidFill>
                  <a:latin typeface="Arial" panose="020B0604020202020204" pitchFamily="34" charset="0"/>
                  <a:cs typeface="Arial" panose="020B0604020202020204" pitchFamily="34" charset="0"/>
                </a:rPr>
                <a:t> </a:t>
              </a:r>
              <a:r>
                <a:rPr lang="en-IN" sz="2000" b="1" dirty="0" err="1">
                  <a:solidFill>
                    <a:srgbClr val="002060"/>
                  </a:solidFill>
                  <a:latin typeface="Arial" panose="020B0604020202020204" pitchFamily="34" charset="0"/>
                  <a:cs typeface="Arial" panose="020B0604020202020204" pitchFamily="34" charset="0"/>
                </a:rPr>
                <a:t>ngữ</a:t>
              </a:r>
              <a:r>
                <a:rPr lang="en-IN" sz="2000" b="1" dirty="0">
                  <a:solidFill>
                    <a:srgbClr val="002060"/>
                  </a:solidFill>
                  <a:latin typeface="Arial" panose="020B0604020202020204" pitchFamily="34" charset="0"/>
                  <a:cs typeface="Arial" panose="020B0604020202020204" pitchFamily="34" charset="0"/>
                </a:rPr>
                <a:t> </a:t>
              </a:r>
              <a:r>
                <a:rPr lang="en-IN" sz="2000" b="1" dirty="0" err="1">
                  <a:solidFill>
                    <a:srgbClr val="002060"/>
                  </a:solidFill>
                  <a:latin typeface="Arial" panose="020B0604020202020204" pitchFamily="34" charset="0"/>
                  <a:cs typeface="Arial" panose="020B0604020202020204" pitchFamily="34" charset="0"/>
                </a:rPr>
                <a:t>tự</a:t>
              </a:r>
              <a:r>
                <a:rPr lang="en-IN" sz="2000" b="1" dirty="0">
                  <a:solidFill>
                    <a:srgbClr val="002060"/>
                  </a:solidFill>
                  <a:latin typeface="Arial" panose="020B0604020202020204" pitchFamily="34" charset="0"/>
                  <a:cs typeface="Arial" panose="020B0604020202020204" pitchFamily="34" charset="0"/>
                </a:rPr>
                <a:t> </a:t>
              </a:r>
              <a:r>
                <a:rPr lang="en-IN" sz="2000" b="1" dirty="0" err="1">
                  <a:solidFill>
                    <a:srgbClr val="002060"/>
                  </a:solidFill>
                  <a:latin typeface="Arial" panose="020B0604020202020204" pitchFamily="34" charset="0"/>
                  <a:cs typeface="Arial" panose="020B0604020202020204" pitchFamily="34" charset="0"/>
                </a:rPr>
                <a:t>nhiên</a:t>
              </a:r>
              <a:endParaRPr lang="en-IN" sz="2000" b="1" dirty="0">
                <a:solidFill>
                  <a:srgbClr val="002060"/>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 xmlns:a16="http://schemas.microsoft.com/office/drawing/2014/main" id="{956F8BE2-7F22-462B-92BC-C0AC348560C5}"/>
                </a:ext>
              </a:extLst>
            </p:cNvPr>
            <p:cNvSpPr txBox="1"/>
            <p:nvPr/>
          </p:nvSpPr>
          <p:spPr>
            <a:xfrm>
              <a:off x="666750" y="1251709"/>
              <a:ext cx="4610100" cy="2246769"/>
            </a:xfrm>
            <a:prstGeom prst="rect">
              <a:avLst/>
            </a:prstGeom>
            <a:noFill/>
          </p:spPr>
          <p:txBody>
            <a:bodyPr wrap="square" rtlCol="0">
              <a:spAutoFit/>
            </a:bodyPr>
            <a:lstStyle/>
            <a:p>
              <a:pPr algn="just"/>
              <a:r>
                <a:rPr lang="en-US" sz="2000" spc="300" dirty="0" smtClean="0">
                  <a:solidFill>
                    <a:prstClr val="white"/>
                  </a:solidFill>
                </a:rPr>
                <a:t>T</a:t>
              </a:r>
              <a:r>
                <a:rPr lang="vi-VN" sz="2000" spc="300" dirty="0" smtClean="0">
                  <a:solidFill>
                    <a:prstClr val="white"/>
                  </a:solidFill>
                </a:rPr>
                <a:t>ập </a:t>
              </a:r>
              <a:r>
                <a:rPr lang="vi-VN" sz="2000" spc="300" dirty="0">
                  <a:solidFill>
                    <a:prstClr val="white"/>
                  </a:solidFill>
                </a:rPr>
                <a:t>trung vào các ứng dụng trên </a:t>
              </a:r>
              <a:r>
                <a:rPr lang="vi-VN" sz="2000" spc="300" dirty="0" smtClean="0">
                  <a:solidFill>
                    <a:prstClr val="white"/>
                  </a:solidFill>
                </a:rPr>
                <a:t>ngôn</a:t>
              </a:r>
              <a:r>
                <a:rPr lang="en-US" sz="2000" spc="300" dirty="0" smtClean="0">
                  <a:solidFill>
                    <a:prstClr val="white"/>
                  </a:solidFill>
                </a:rPr>
                <a:t> </a:t>
              </a:r>
              <a:r>
                <a:rPr lang="vi-VN" sz="2000" spc="300" dirty="0" smtClean="0">
                  <a:solidFill>
                    <a:prstClr val="white"/>
                  </a:solidFill>
                </a:rPr>
                <a:t>ngữ </a:t>
              </a:r>
              <a:r>
                <a:rPr lang="vi-VN" sz="2000" spc="300" dirty="0">
                  <a:solidFill>
                    <a:prstClr val="white"/>
                  </a:solidFill>
                </a:rPr>
                <a:t>của con người. Các ứng dụng trong nhận dạng tiếng nói, nhận dạng chữ viết, </a:t>
              </a:r>
              <a:r>
                <a:rPr lang="vi-VN" sz="2000" spc="300" dirty="0" smtClean="0">
                  <a:solidFill>
                    <a:prstClr val="white"/>
                  </a:solidFill>
                </a:rPr>
                <a:t>dịch</a:t>
              </a:r>
              <a:r>
                <a:rPr lang="en-US" sz="2000" spc="300" dirty="0" smtClean="0">
                  <a:solidFill>
                    <a:prstClr val="white"/>
                  </a:solidFill>
                </a:rPr>
                <a:t> </a:t>
              </a:r>
              <a:r>
                <a:rPr lang="vi-VN" sz="2000" spc="300" dirty="0" smtClean="0">
                  <a:solidFill>
                    <a:prstClr val="white"/>
                  </a:solidFill>
                </a:rPr>
                <a:t>tự </a:t>
              </a:r>
              <a:r>
                <a:rPr lang="vi-VN" sz="2000" spc="300" dirty="0">
                  <a:solidFill>
                    <a:prstClr val="white"/>
                  </a:solidFill>
                </a:rPr>
                <a:t>động, tìm kiếm thông </a:t>
              </a:r>
              <a:r>
                <a:rPr lang="vi-VN" sz="2000" spc="300" dirty="0" smtClean="0">
                  <a:solidFill>
                    <a:prstClr val="white"/>
                  </a:solidFill>
                </a:rPr>
                <a:t>ti</a:t>
              </a:r>
              <a:r>
                <a:rPr lang="en-US" sz="2000" spc="300" dirty="0" smtClean="0">
                  <a:solidFill>
                    <a:prstClr val="white"/>
                  </a:solidFill>
                </a:rPr>
                <a:t>n.</a:t>
              </a:r>
              <a:endParaRPr lang="en-IN" sz="2000" spc="300" dirty="0">
                <a:solidFill>
                  <a:prstClr val="white"/>
                </a:solidFill>
              </a:endParaRPr>
            </a:p>
          </p:txBody>
        </p:sp>
      </p:grpSp>
      <p:grpSp>
        <p:nvGrpSpPr>
          <p:cNvPr id="59" name="Group 58">
            <a:extLst>
              <a:ext uri="{FF2B5EF4-FFF2-40B4-BE49-F238E27FC236}">
                <a16:creationId xmlns="" xmlns:a16="http://schemas.microsoft.com/office/drawing/2014/main" id="{77D6DAAB-05C0-44D3-8D91-4F0D9169960C}"/>
              </a:ext>
            </a:extLst>
          </p:cNvPr>
          <p:cNvGrpSpPr/>
          <p:nvPr/>
        </p:nvGrpSpPr>
        <p:grpSpPr>
          <a:xfrm>
            <a:off x="4375541" y="5597041"/>
            <a:ext cx="3549260" cy="1293770"/>
            <a:chOff x="666750" y="685800"/>
            <a:chExt cx="4610100" cy="1293770"/>
          </a:xfrm>
        </p:grpSpPr>
        <p:sp>
          <p:nvSpPr>
            <p:cNvPr id="60" name="TextBox 59">
              <a:extLst>
                <a:ext uri="{FF2B5EF4-FFF2-40B4-BE49-F238E27FC236}">
                  <a16:creationId xmlns="" xmlns:a16="http://schemas.microsoft.com/office/drawing/2014/main" id="{C0137D99-A816-435B-8494-227734602600}"/>
                </a:ext>
              </a:extLst>
            </p:cNvPr>
            <p:cNvSpPr txBox="1"/>
            <p:nvPr/>
          </p:nvSpPr>
          <p:spPr>
            <a:xfrm>
              <a:off x="666750" y="685800"/>
              <a:ext cx="4421440" cy="400110"/>
            </a:xfrm>
            <a:prstGeom prst="rect">
              <a:avLst/>
            </a:prstGeom>
            <a:noFill/>
          </p:spPr>
          <p:txBody>
            <a:bodyPr wrap="square" rtlCol="0">
              <a:spAutoFit/>
            </a:bodyPr>
            <a:lstStyle/>
            <a:p>
              <a:pPr algn="ctr"/>
              <a:r>
                <a:rPr lang="en-IN" sz="2000" b="1" dirty="0">
                  <a:solidFill>
                    <a:srgbClr val="002060"/>
                  </a:solidFill>
                  <a:latin typeface="Arial" panose="020B0604020202020204" pitchFamily="34" charset="0"/>
                  <a:cs typeface="Arial" panose="020B0604020202020204" pitchFamily="34" charset="0"/>
                </a:rPr>
                <a:t>HỌC MÁY</a:t>
              </a:r>
            </a:p>
          </p:txBody>
        </p:sp>
        <p:sp>
          <p:nvSpPr>
            <p:cNvPr id="61" name="TextBox 60">
              <a:extLst>
                <a:ext uri="{FF2B5EF4-FFF2-40B4-BE49-F238E27FC236}">
                  <a16:creationId xmlns="" xmlns:a16="http://schemas.microsoft.com/office/drawing/2014/main" id="{0E441533-ACD9-4150-BD33-A264C5161705}"/>
                </a:ext>
              </a:extLst>
            </p:cNvPr>
            <p:cNvSpPr txBox="1"/>
            <p:nvPr/>
          </p:nvSpPr>
          <p:spPr>
            <a:xfrm>
              <a:off x="666750" y="963907"/>
              <a:ext cx="4610100" cy="1015663"/>
            </a:xfrm>
            <a:prstGeom prst="rect">
              <a:avLst/>
            </a:prstGeom>
            <a:noFill/>
          </p:spPr>
          <p:txBody>
            <a:bodyPr wrap="square" rtlCol="0">
              <a:spAutoFit/>
            </a:bodyPr>
            <a:lstStyle/>
            <a:p>
              <a:pPr algn="ctr"/>
              <a:r>
                <a:rPr lang="en-US" sz="2000" spc="300" dirty="0" smtClean="0">
                  <a:solidFill>
                    <a:prstClr val="white"/>
                  </a:solidFill>
                </a:rPr>
                <a:t>Ứ</a:t>
              </a:r>
              <a:r>
                <a:rPr lang="vi-VN" sz="2000" spc="300" dirty="0" smtClean="0">
                  <a:solidFill>
                    <a:prstClr val="white"/>
                  </a:solidFill>
                </a:rPr>
                <a:t>ng </a:t>
              </a:r>
              <a:r>
                <a:rPr lang="vi-VN" sz="2000" spc="300" dirty="0">
                  <a:solidFill>
                    <a:prstClr val="white"/>
                  </a:solidFill>
                </a:rPr>
                <a:t>dụng </a:t>
              </a:r>
              <a:r>
                <a:rPr lang="en-US" sz="2000" spc="300" dirty="0" err="1" smtClean="0">
                  <a:solidFill>
                    <a:prstClr val="white"/>
                  </a:solidFill>
                </a:rPr>
                <a:t>cho</a:t>
              </a:r>
              <a:r>
                <a:rPr lang="vi-VN" sz="2000" spc="300" dirty="0" smtClean="0">
                  <a:solidFill>
                    <a:prstClr val="white"/>
                  </a:solidFill>
                </a:rPr>
                <a:t> </a:t>
              </a:r>
              <a:r>
                <a:rPr lang="vi-VN" sz="2000" spc="300" dirty="0">
                  <a:solidFill>
                    <a:prstClr val="white"/>
                  </a:solidFill>
                </a:rPr>
                <a:t>lĩnh vực </a:t>
              </a:r>
              <a:r>
                <a:rPr lang="en-US" sz="2000" spc="300" dirty="0" smtClean="0">
                  <a:solidFill>
                    <a:prstClr val="white"/>
                  </a:solidFill>
                </a:rPr>
                <a:t>k</a:t>
              </a:r>
              <a:r>
                <a:rPr lang="vi-VN" sz="2000" spc="300" dirty="0" smtClean="0">
                  <a:solidFill>
                    <a:prstClr val="white"/>
                  </a:solidFill>
                </a:rPr>
                <a:t>hai </a:t>
              </a:r>
              <a:r>
                <a:rPr lang="vi-VN" sz="2000" spc="300" dirty="0">
                  <a:solidFill>
                    <a:prstClr val="white"/>
                  </a:solidFill>
                </a:rPr>
                <a:t>phá dữ </a:t>
              </a:r>
              <a:r>
                <a:rPr lang="vi-VN" sz="2000" spc="300" dirty="0" smtClean="0">
                  <a:solidFill>
                    <a:prstClr val="white"/>
                  </a:solidFill>
                </a:rPr>
                <a:t>liệu,khám </a:t>
              </a:r>
              <a:r>
                <a:rPr lang="vi-VN" sz="2000" spc="300" dirty="0">
                  <a:solidFill>
                    <a:prstClr val="white"/>
                  </a:solidFill>
                </a:rPr>
                <a:t>phá </a:t>
              </a:r>
              <a:r>
                <a:rPr lang="vi-VN" sz="2000" spc="300" dirty="0" smtClean="0">
                  <a:solidFill>
                    <a:prstClr val="white"/>
                  </a:solidFill>
                </a:rPr>
                <a:t>tri</a:t>
              </a:r>
              <a:r>
                <a:rPr lang="en-US" sz="2000" spc="300" dirty="0" smtClean="0">
                  <a:solidFill>
                    <a:prstClr val="white"/>
                  </a:solidFill>
                </a:rPr>
                <a:t> </a:t>
              </a:r>
              <a:r>
                <a:rPr lang="vi-VN" sz="2000" spc="300" dirty="0" smtClean="0">
                  <a:solidFill>
                    <a:prstClr val="white"/>
                  </a:solidFill>
                </a:rPr>
                <a:t>thức</a:t>
              </a:r>
              <a:endParaRPr lang="en-IN" sz="2000" spc="300" dirty="0">
                <a:solidFill>
                  <a:prstClr val="white"/>
                </a:solidFill>
              </a:endParaRPr>
            </a:p>
          </p:txBody>
        </p:sp>
      </p:grpSp>
      <p:sp>
        <p:nvSpPr>
          <p:cNvPr id="62" name="TextBox 61">
            <a:extLst>
              <a:ext uri="{FF2B5EF4-FFF2-40B4-BE49-F238E27FC236}">
                <a16:creationId xmlns="" xmlns:a16="http://schemas.microsoft.com/office/drawing/2014/main" id="{DDF5A502-E525-43F9-A87D-D12EEC894B81}"/>
              </a:ext>
            </a:extLst>
          </p:cNvPr>
          <p:cNvSpPr txBox="1"/>
          <p:nvPr/>
        </p:nvSpPr>
        <p:spPr>
          <a:xfrm>
            <a:off x="4177280" y="3283108"/>
            <a:ext cx="3945781" cy="276999"/>
          </a:xfrm>
          <a:prstGeom prst="rect">
            <a:avLst/>
          </a:prstGeom>
          <a:noFill/>
        </p:spPr>
        <p:txBody>
          <a:bodyPr wrap="square" rtlCol="0">
            <a:spAutoFit/>
          </a:bodyPr>
          <a:lstStyle/>
          <a:p>
            <a:pPr algn="ctr"/>
            <a:r>
              <a:rPr lang="en-IN" sz="1200" spc="600" dirty="0" smtClean="0">
                <a:solidFill>
                  <a:srgbClr val="002060"/>
                </a:solidFill>
                <a:latin typeface="Arial" panose="020B0604020202020204" pitchFamily="34" charset="0"/>
                <a:cs typeface="Arial" panose="020B0604020202020204" pitchFamily="34" charset="0"/>
              </a:rPr>
              <a:t>ARTIFICIAL</a:t>
            </a:r>
            <a:endParaRPr lang="en-IN" sz="1200" spc="600" dirty="0">
              <a:solidFill>
                <a:srgbClr val="002060"/>
              </a:solidFill>
              <a:latin typeface="Arial" panose="020B0604020202020204" pitchFamily="34" charset="0"/>
              <a:cs typeface="Arial" panose="020B0604020202020204" pitchFamily="34" charset="0"/>
            </a:endParaRPr>
          </a:p>
        </p:txBody>
      </p:sp>
      <p:sp>
        <p:nvSpPr>
          <p:cNvPr id="63" name="TextBox 62">
            <a:extLst>
              <a:ext uri="{FF2B5EF4-FFF2-40B4-BE49-F238E27FC236}">
                <a16:creationId xmlns="" xmlns:a16="http://schemas.microsoft.com/office/drawing/2014/main" id="{2635B3CA-8EBE-4C9B-B685-AC52F04756DA}"/>
              </a:ext>
            </a:extLst>
          </p:cNvPr>
          <p:cNvSpPr txBox="1"/>
          <p:nvPr/>
        </p:nvSpPr>
        <p:spPr>
          <a:xfrm>
            <a:off x="4123110" y="3608490"/>
            <a:ext cx="3945781" cy="338554"/>
          </a:xfrm>
          <a:prstGeom prst="rect">
            <a:avLst/>
          </a:prstGeom>
          <a:noFill/>
        </p:spPr>
        <p:txBody>
          <a:bodyPr wrap="square" rtlCol="0">
            <a:spAutoFit/>
          </a:bodyPr>
          <a:lstStyle/>
          <a:p>
            <a:pPr algn="ctr"/>
            <a:r>
              <a:rPr lang="en-IN" sz="1600" spc="600" dirty="0" smtClean="0">
                <a:solidFill>
                  <a:srgbClr val="002060"/>
                </a:solidFill>
                <a:latin typeface="Arial" panose="020B0604020202020204" pitchFamily="34" charset="0"/>
                <a:cs typeface="Arial" panose="020B0604020202020204" pitchFamily="34" charset="0"/>
              </a:rPr>
              <a:t>INTELLIGENCE</a:t>
            </a:r>
            <a:endParaRPr lang="en-IN" sz="1600" spc="6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39150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8A67B9"/>
            </a:gs>
            <a:gs pos="0">
              <a:srgbClr val="00B0F0"/>
            </a:gs>
          </a:gsLst>
          <a:lin ang="18900000" scaled="1"/>
          <a:tileRect/>
        </a:gra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 xmlns:a16="http://schemas.microsoft.com/office/drawing/2014/main" id="{BFA04A4F-2008-49C5-B432-1E157F720888}"/>
              </a:ext>
            </a:extLst>
          </p:cNvPr>
          <p:cNvSpPr/>
          <p:nvPr/>
        </p:nvSpPr>
        <p:spPr>
          <a:xfrm>
            <a:off x="0" y="0"/>
            <a:ext cx="11596914" cy="6858000"/>
          </a:xfrm>
          <a:prstGeom prst="parallelogram">
            <a:avLst>
              <a:gd name="adj" fmla="val 113466"/>
            </a:avLst>
          </a:prstGeom>
          <a:solidFill>
            <a:schemeClr val="tx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Freeform: Shape 9">
            <a:extLst>
              <a:ext uri="{FF2B5EF4-FFF2-40B4-BE49-F238E27FC236}">
                <a16:creationId xmlns="" xmlns:a16="http://schemas.microsoft.com/office/drawing/2014/main" id="{F86620D6-3538-41A7-998F-8BE8352E88EA}"/>
              </a:ext>
            </a:extLst>
          </p:cNvPr>
          <p:cNvSpPr/>
          <p:nvPr/>
        </p:nvSpPr>
        <p:spPr>
          <a:xfrm rot="2371773">
            <a:off x="-1926327" y="3184700"/>
            <a:ext cx="10756397" cy="2188028"/>
          </a:xfrm>
          <a:custGeom>
            <a:avLst/>
            <a:gdLst>
              <a:gd name="connsiteX0" fmla="*/ 0 w 10756397"/>
              <a:gd name="connsiteY0" fmla="*/ 0 h 2188028"/>
              <a:gd name="connsiteX1" fmla="*/ 10756397 w 10756397"/>
              <a:gd name="connsiteY1" fmla="*/ 0 h 2188028"/>
              <a:gd name="connsiteX2" fmla="*/ 8104895 w 10756397"/>
              <a:gd name="connsiteY2" fmla="*/ 2188028 h 2188028"/>
              <a:gd name="connsiteX3" fmla="*/ 1805567 w 10756397"/>
              <a:gd name="connsiteY3" fmla="*/ 2188028 h 2188028"/>
            </a:gdLst>
            <a:ahLst/>
            <a:cxnLst>
              <a:cxn ang="0">
                <a:pos x="connsiteX0" y="connsiteY0"/>
              </a:cxn>
              <a:cxn ang="0">
                <a:pos x="connsiteX1" y="connsiteY1"/>
              </a:cxn>
              <a:cxn ang="0">
                <a:pos x="connsiteX2" y="connsiteY2"/>
              </a:cxn>
              <a:cxn ang="0">
                <a:pos x="connsiteX3" y="connsiteY3"/>
              </a:cxn>
            </a:cxnLst>
            <a:rect l="l" t="t" r="r" b="b"/>
            <a:pathLst>
              <a:path w="10756397" h="2188028">
                <a:moveTo>
                  <a:pt x="0" y="0"/>
                </a:moveTo>
                <a:lnTo>
                  <a:pt x="10756397" y="0"/>
                </a:lnTo>
                <a:lnTo>
                  <a:pt x="8104895" y="2188028"/>
                </a:lnTo>
                <a:lnTo>
                  <a:pt x="1805567" y="2188028"/>
                </a:lnTo>
                <a:close/>
              </a:path>
            </a:pathLst>
          </a:cu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11" name="TextBox 10">
            <a:extLst>
              <a:ext uri="{FF2B5EF4-FFF2-40B4-BE49-F238E27FC236}">
                <a16:creationId xmlns="" xmlns:a16="http://schemas.microsoft.com/office/drawing/2014/main" id="{09D99B31-88BD-4B60-821C-6E5C2A9CF5A3}"/>
              </a:ext>
            </a:extLst>
          </p:cNvPr>
          <p:cNvSpPr txBox="1"/>
          <p:nvPr/>
        </p:nvSpPr>
        <p:spPr>
          <a:xfrm>
            <a:off x="1956634" y="613460"/>
            <a:ext cx="9927365" cy="1077218"/>
          </a:xfrm>
          <a:prstGeom prst="rect">
            <a:avLst/>
          </a:prstGeom>
          <a:noFill/>
        </p:spPr>
        <p:txBody>
          <a:bodyPr wrap="square" rtlCol="0">
            <a:spAutoFit/>
          </a:bodyPr>
          <a:lstStyle/>
          <a:p>
            <a:pPr algn="r"/>
            <a:r>
              <a:rPr lang="en-IN" sz="3200" b="1" spc="300" dirty="0" smtClean="0">
                <a:solidFill>
                  <a:prstClr val="white">
                    <a:lumMod val="95000"/>
                  </a:prstClr>
                </a:solidFill>
                <a:latin typeface="Arial" panose="020B0604020202020204" pitchFamily="34" charset="0"/>
                <a:cs typeface="Arial" panose="020B0604020202020204" pitchFamily="34" charset="0"/>
              </a:rPr>
              <a:t>CHƯƠNG 2: BÀI TOÁN VÀ PHƯƠNG PHÁP TÌM KIẾM LỜI GIẢI</a:t>
            </a:r>
            <a:endParaRPr lang="en-IN" sz="3200" b="1" spc="300" dirty="0">
              <a:solidFill>
                <a:prstClr val="white">
                  <a:lumMod val="95000"/>
                </a:prst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 xmlns:a16="http://schemas.microsoft.com/office/drawing/2014/main" id="{A817EB39-9F59-4514-B5EE-45E9A5EBDA04}"/>
              </a:ext>
            </a:extLst>
          </p:cNvPr>
          <p:cNvSpPr txBox="1"/>
          <p:nvPr/>
        </p:nvSpPr>
        <p:spPr>
          <a:xfrm>
            <a:off x="2535359" y="1934938"/>
            <a:ext cx="9338193" cy="3970318"/>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just">
              <a:lnSpc>
                <a:spcPct val="150000"/>
              </a:lnSpc>
            </a:pPr>
            <a:r>
              <a:rPr lang="vi-VN" sz="2400" spc="300" dirty="0">
                <a:solidFill>
                  <a:prstClr val="white"/>
                </a:solidFill>
              </a:rPr>
              <a:t>Chương này giới thiệu các giải thuật máy tính có thể giải các bài toán mà </a:t>
            </a:r>
            <a:r>
              <a:rPr lang="vi-VN" sz="2400" spc="300" dirty="0" smtClean="0">
                <a:solidFill>
                  <a:prstClr val="white"/>
                </a:solidFill>
              </a:rPr>
              <a:t>thông</a:t>
            </a:r>
            <a:r>
              <a:rPr lang="en-US" sz="2400" spc="300" dirty="0" smtClean="0">
                <a:solidFill>
                  <a:prstClr val="white"/>
                </a:solidFill>
              </a:rPr>
              <a:t> </a:t>
            </a:r>
            <a:r>
              <a:rPr lang="vi-VN" sz="2400" spc="300" dirty="0" smtClean="0">
                <a:solidFill>
                  <a:prstClr val="white"/>
                </a:solidFill>
              </a:rPr>
              <a:t>thường </a:t>
            </a:r>
            <a:r>
              <a:rPr lang="vi-VN" sz="2400" spc="300" dirty="0">
                <a:solidFill>
                  <a:prstClr val="white"/>
                </a:solidFill>
              </a:rPr>
              <a:t>đòi hỏi trí thông minh của con </a:t>
            </a:r>
            <a:r>
              <a:rPr lang="vi-VN" sz="2400" spc="300" dirty="0" smtClean="0">
                <a:solidFill>
                  <a:prstClr val="white"/>
                </a:solidFill>
              </a:rPr>
              <a:t>người. </a:t>
            </a:r>
            <a:r>
              <a:rPr lang="vi-VN" sz="2400" spc="300" dirty="0">
                <a:solidFill>
                  <a:prstClr val="white"/>
                </a:solidFill>
              </a:rPr>
              <a:t>Để thiết kế giải thuật chung giải </a:t>
            </a:r>
            <a:r>
              <a:rPr lang="vi-VN" sz="2400" spc="300" dirty="0" smtClean="0">
                <a:solidFill>
                  <a:prstClr val="white"/>
                </a:solidFill>
              </a:rPr>
              <a:t>các</a:t>
            </a:r>
            <a:r>
              <a:rPr lang="en-US" sz="2400" spc="300" dirty="0" smtClean="0">
                <a:solidFill>
                  <a:prstClr val="white"/>
                </a:solidFill>
              </a:rPr>
              <a:t> </a:t>
            </a:r>
            <a:r>
              <a:rPr lang="vi-VN" sz="2400" spc="300" dirty="0" smtClean="0">
                <a:solidFill>
                  <a:prstClr val="white"/>
                </a:solidFill>
              </a:rPr>
              <a:t>bài </a:t>
            </a:r>
            <a:r>
              <a:rPr lang="vi-VN" sz="2400" spc="300" dirty="0">
                <a:solidFill>
                  <a:prstClr val="white"/>
                </a:solidFill>
              </a:rPr>
              <a:t>toán này, chúng ta nên phát biểu bài toán theo dạng 5 thành phần: Trạng thái bài </a:t>
            </a:r>
            <a:r>
              <a:rPr lang="vi-VN" sz="2400" spc="300" dirty="0" smtClean="0">
                <a:solidFill>
                  <a:prstClr val="white"/>
                </a:solidFill>
              </a:rPr>
              <a:t>toán,</a:t>
            </a:r>
            <a:r>
              <a:rPr lang="en-US" sz="2400" spc="300" dirty="0" smtClean="0">
                <a:solidFill>
                  <a:prstClr val="white"/>
                </a:solidFill>
              </a:rPr>
              <a:t> </a:t>
            </a:r>
            <a:r>
              <a:rPr lang="vi-VN" sz="2400" spc="300" dirty="0" smtClean="0">
                <a:solidFill>
                  <a:prstClr val="white"/>
                </a:solidFill>
              </a:rPr>
              <a:t>trạng </a:t>
            </a:r>
            <a:r>
              <a:rPr lang="vi-VN" sz="2400" spc="300" dirty="0">
                <a:solidFill>
                  <a:prstClr val="white"/>
                </a:solidFill>
              </a:rPr>
              <a:t>thái đầu, trạng thái đích, các phép chuyển </a:t>
            </a:r>
            <a:r>
              <a:rPr lang="vi-VN" sz="2400" spc="300" dirty="0" smtClean="0">
                <a:solidFill>
                  <a:prstClr val="white"/>
                </a:solidFill>
              </a:rPr>
              <a:t>trạng </a:t>
            </a:r>
            <a:r>
              <a:rPr lang="vi-VN" sz="2400" spc="300" dirty="0">
                <a:solidFill>
                  <a:prstClr val="white"/>
                </a:solidFill>
              </a:rPr>
              <a:t>thái, lược đồ chi phí các </a:t>
            </a:r>
            <a:r>
              <a:rPr lang="vi-VN" sz="2400" spc="300" dirty="0" smtClean="0">
                <a:solidFill>
                  <a:prstClr val="white"/>
                </a:solidFill>
              </a:rPr>
              <a:t>phép</a:t>
            </a:r>
            <a:r>
              <a:rPr lang="en-US" sz="2400" spc="300" dirty="0" smtClean="0">
                <a:solidFill>
                  <a:prstClr val="white"/>
                </a:solidFill>
              </a:rPr>
              <a:t> </a:t>
            </a:r>
            <a:r>
              <a:rPr lang="vi-VN" sz="2400" spc="300" dirty="0" smtClean="0">
                <a:solidFill>
                  <a:prstClr val="white"/>
                </a:solidFill>
              </a:rPr>
              <a:t>chuyển </a:t>
            </a:r>
            <a:r>
              <a:rPr lang="vi-VN" sz="2400" spc="300" dirty="0">
                <a:solidFill>
                  <a:prstClr val="white"/>
                </a:solidFill>
              </a:rPr>
              <a:t>trạng </a:t>
            </a:r>
            <a:r>
              <a:rPr lang="vi-VN" sz="2400" spc="300" dirty="0" smtClean="0">
                <a:solidFill>
                  <a:prstClr val="white"/>
                </a:solidFill>
              </a:rPr>
              <a:t>thái</a:t>
            </a:r>
            <a:r>
              <a:rPr lang="en-US" sz="2400" spc="300" dirty="0" smtClean="0">
                <a:solidFill>
                  <a:prstClr val="white"/>
                </a:solidFill>
              </a:rPr>
              <a:t>.</a:t>
            </a:r>
            <a:endParaRPr lang="en-IN" sz="2400" spc="300" dirty="0">
              <a:solidFill>
                <a:prstClr val="white"/>
              </a:solidFill>
            </a:endParaRPr>
          </a:p>
        </p:txBody>
      </p:sp>
      <p:sp>
        <p:nvSpPr>
          <p:cNvPr id="13" name="Oval 12">
            <a:extLst>
              <a:ext uri="{FF2B5EF4-FFF2-40B4-BE49-F238E27FC236}">
                <a16:creationId xmlns="" xmlns:a16="http://schemas.microsoft.com/office/drawing/2014/main" id="{A4BB6F69-C0F0-4060-96C2-D6B09B257EC3}"/>
              </a:ext>
            </a:extLst>
          </p:cNvPr>
          <p:cNvSpPr/>
          <p:nvPr/>
        </p:nvSpPr>
        <p:spPr>
          <a:xfrm>
            <a:off x="671766"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4" name="Oval 13">
            <a:extLst>
              <a:ext uri="{FF2B5EF4-FFF2-40B4-BE49-F238E27FC236}">
                <a16:creationId xmlns="" xmlns:a16="http://schemas.microsoft.com/office/drawing/2014/main" id="{FC601A3B-7121-4B0C-A37E-E4D2345EABE5}"/>
              </a:ext>
            </a:extLst>
          </p:cNvPr>
          <p:cNvSpPr/>
          <p:nvPr/>
        </p:nvSpPr>
        <p:spPr>
          <a:xfrm>
            <a:off x="1336862"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5" name="Oval 14">
            <a:extLst>
              <a:ext uri="{FF2B5EF4-FFF2-40B4-BE49-F238E27FC236}">
                <a16:creationId xmlns="" xmlns:a16="http://schemas.microsoft.com/office/drawing/2014/main" id="{70EAB157-A88E-4F96-961C-9DBBD9F5DCBB}"/>
              </a:ext>
            </a:extLst>
          </p:cNvPr>
          <p:cNvSpPr/>
          <p:nvPr/>
        </p:nvSpPr>
        <p:spPr>
          <a:xfrm>
            <a:off x="2001959"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17" name="Graphic 16" descr="Download from cloud">
            <a:extLst>
              <a:ext uri="{FF2B5EF4-FFF2-40B4-BE49-F238E27FC236}">
                <a16:creationId xmlns="" xmlns:a16="http://schemas.microsoft.com/office/drawing/2014/main" id="{D168005A-0527-41A9-AAF4-F4A0F75265B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76466" y="5910845"/>
            <a:ext cx="324000" cy="324000"/>
          </a:xfrm>
          <a:prstGeom prst="rect">
            <a:avLst/>
          </a:prstGeom>
        </p:spPr>
      </p:pic>
      <p:pic>
        <p:nvPicPr>
          <p:cNvPr id="19" name="Graphic 18" descr="Link">
            <a:extLst>
              <a:ext uri="{FF2B5EF4-FFF2-40B4-BE49-F238E27FC236}">
                <a16:creationId xmlns="" xmlns:a16="http://schemas.microsoft.com/office/drawing/2014/main" id="{7C4D3DE8-D13D-4C1C-97A1-69AEBBD643D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441562" y="5905256"/>
            <a:ext cx="324000" cy="324000"/>
          </a:xfrm>
          <a:prstGeom prst="rect">
            <a:avLst/>
          </a:prstGeom>
        </p:spPr>
      </p:pic>
      <p:pic>
        <p:nvPicPr>
          <p:cNvPr id="21" name="Graphic 20" descr="Share">
            <a:extLst>
              <a:ext uri="{FF2B5EF4-FFF2-40B4-BE49-F238E27FC236}">
                <a16:creationId xmlns="" xmlns:a16="http://schemas.microsoft.com/office/drawing/2014/main" id="{8A70BECD-F3AD-419B-9AF1-EFBD7CF3127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106659" y="5905256"/>
            <a:ext cx="324000" cy="324000"/>
          </a:xfrm>
          <a:prstGeom prst="rect">
            <a:avLst/>
          </a:prstGeom>
        </p:spPr>
      </p:pic>
      <p:sp>
        <p:nvSpPr>
          <p:cNvPr id="2" name="Rectangle 1"/>
          <p:cNvSpPr/>
          <p:nvPr/>
        </p:nvSpPr>
        <p:spPr>
          <a:xfrm>
            <a:off x="2535359" y="6199645"/>
            <a:ext cx="9338193"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2800" b="1" spc="300" dirty="0" err="1">
                <a:solidFill>
                  <a:srgbClr val="FF0000"/>
                </a:solidFill>
                <a:latin typeface="Arial" panose="020B0604020202020204" pitchFamily="34" charset="0"/>
                <a:cs typeface="Arial" panose="020B0604020202020204" pitchFamily="34" charset="0"/>
              </a:rPr>
              <a:t>Bài</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toán</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và</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các</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thành</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phần</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của</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bài</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toán</a:t>
            </a:r>
            <a:endParaRPr lang="en-US" sz="2800" b="1" spc="3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2737137"/>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xmlns="" id="{142BE119-1724-4171-A845-6571B630EC07}"/>
              </a:ext>
            </a:extLst>
          </p:cNvPr>
          <p:cNvGrpSpPr/>
          <p:nvPr/>
        </p:nvGrpSpPr>
        <p:grpSpPr>
          <a:xfrm>
            <a:off x="1043066" y="716210"/>
            <a:ext cx="10576788" cy="5685302"/>
            <a:chOff x="1424689" y="1046933"/>
            <a:chExt cx="10576788" cy="5685302"/>
          </a:xfrm>
        </p:grpSpPr>
        <p:grpSp>
          <p:nvGrpSpPr>
            <p:cNvPr id="29" name="Group 28">
              <a:extLst>
                <a:ext uri="{FF2B5EF4-FFF2-40B4-BE49-F238E27FC236}">
                  <a16:creationId xmlns:a16="http://schemas.microsoft.com/office/drawing/2014/main" xmlns="" id="{75DC31BF-E043-435A-98BB-C915812A421F}"/>
                </a:ext>
              </a:extLst>
            </p:cNvPr>
            <p:cNvGrpSpPr/>
            <p:nvPr/>
          </p:nvGrpSpPr>
          <p:grpSpPr>
            <a:xfrm>
              <a:off x="1424689" y="4724449"/>
              <a:ext cx="3240000" cy="1631216"/>
              <a:chOff x="1424689" y="4724449"/>
              <a:chExt cx="3240000" cy="1631216"/>
            </a:xfrm>
          </p:grpSpPr>
          <p:sp>
            <p:nvSpPr>
              <p:cNvPr id="11" name="Rectangle: Rounded Corners 10">
                <a:extLst>
                  <a:ext uri="{FF2B5EF4-FFF2-40B4-BE49-F238E27FC236}">
                    <a16:creationId xmlns:a16="http://schemas.microsoft.com/office/drawing/2014/main" xmlns="" id="{47E46E37-90AF-4959-BEED-2AF6D32BB5E1}"/>
                  </a:ext>
                </a:extLst>
              </p:cNvPr>
              <p:cNvSpPr/>
              <p:nvPr/>
            </p:nvSpPr>
            <p:spPr>
              <a:xfrm>
                <a:off x="1424689" y="5000057"/>
                <a:ext cx="3240000" cy="1080000"/>
              </a:xfrm>
              <a:prstGeom prst="roundRect">
                <a:avLst>
                  <a:gd name="adj" fmla="val 4773"/>
                </a:avLst>
              </a:prstGeom>
              <a:gradFill flip="none" rotWithShape="1">
                <a:gsLst>
                  <a:gs pos="0">
                    <a:srgbClr val="16DAFF"/>
                  </a:gs>
                  <a:gs pos="100000">
                    <a:srgbClr val="3780D7"/>
                  </a:gs>
                </a:gsLst>
                <a:lin ang="5400000" scaled="1"/>
                <a:tileRect/>
              </a:gradFill>
              <a:ln>
                <a:noFill/>
              </a:ln>
              <a:effectLst>
                <a:outerShdw blurRad="381000" dist="38100" dir="5400000" algn="t"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2" name="TextBox 13">
                <a:extLst>
                  <a:ext uri="{FF2B5EF4-FFF2-40B4-BE49-F238E27FC236}">
                    <a16:creationId xmlns:a16="http://schemas.microsoft.com/office/drawing/2014/main" xmlns="" id="{2EA711AA-0AAC-4805-AD5D-D5154FCB923C}"/>
                  </a:ext>
                </a:extLst>
              </p:cNvPr>
              <p:cNvSpPr txBox="1"/>
              <p:nvPr/>
            </p:nvSpPr>
            <p:spPr>
              <a:xfrm>
                <a:off x="1424689" y="4724449"/>
                <a:ext cx="2592674" cy="16312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0" dirty="0" smtClean="0">
                    <a:solidFill>
                      <a:schemeClr val="tx1">
                        <a:alpha val="70000"/>
                      </a:schemeClr>
                    </a:solidFill>
                    <a:latin typeface="Eurostile BQ" pitchFamily="50" charset="0"/>
                  </a:rPr>
                  <a:t>3</a:t>
                </a:r>
                <a:r>
                  <a:rPr lang="en-IN" sz="6000" dirty="0" smtClean="0">
                    <a:solidFill>
                      <a:schemeClr val="tx1">
                        <a:alpha val="70000"/>
                      </a:schemeClr>
                    </a:solidFill>
                    <a:latin typeface="Eurostile BQ" pitchFamily="50" charset="0"/>
                  </a:rPr>
                  <a:t>L</a:t>
                </a:r>
                <a:endParaRPr lang="en-IN" sz="6000" dirty="0">
                  <a:solidFill>
                    <a:schemeClr val="tx1">
                      <a:alpha val="70000"/>
                    </a:schemeClr>
                  </a:solidFill>
                  <a:latin typeface="Eurostile BQ" pitchFamily="50" charset="0"/>
                </a:endParaRPr>
              </a:p>
            </p:txBody>
          </p:sp>
        </p:grpSp>
        <p:grpSp>
          <p:nvGrpSpPr>
            <p:cNvPr id="30" name="Group 29">
              <a:extLst>
                <a:ext uri="{FF2B5EF4-FFF2-40B4-BE49-F238E27FC236}">
                  <a16:creationId xmlns:a16="http://schemas.microsoft.com/office/drawing/2014/main" xmlns="" id="{A35942B4-1163-4B9A-9971-0C87D1F8FC26}"/>
                </a:ext>
              </a:extLst>
            </p:cNvPr>
            <p:cNvGrpSpPr/>
            <p:nvPr/>
          </p:nvGrpSpPr>
          <p:grpSpPr>
            <a:xfrm>
              <a:off x="5078899" y="3897562"/>
              <a:ext cx="3240000" cy="2646878"/>
              <a:chOff x="-2058917" y="3897562"/>
              <a:chExt cx="3240000" cy="2646878"/>
            </a:xfrm>
          </p:grpSpPr>
          <p:sp>
            <p:nvSpPr>
              <p:cNvPr id="31" name="Rectangle: Rounded Corners 30">
                <a:extLst>
                  <a:ext uri="{FF2B5EF4-FFF2-40B4-BE49-F238E27FC236}">
                    <a16:creationId xmlns:a16="http://schemas.microsoft.com/office/drawing/2014/main" xmlns="" id="{6CE41E78-B126-41BB-A9EC-EC44B93FBEAC}"/>
                  </a:ext>
                </a:extLst>
              </p:cNvPr>
              <p:cNvSpPr/>
              <p:nvPr/>
            </p:nvSpPr>
            <p:spPr>
              <a:xfrm>
                <a:off x="-2058917" y="4280057"/>
                <a:ext cx="3240000" cy="1800000"/>
              </a:xfrm>
              <a:prstGeom prst="roundRect">
                <a:avLst>
                  <a:gd name="adj" fmla="val 4773"/>
                </a:avLst>
              </a:prstGeom>
              <a:gradFill flip="none" rotWithShape="1">
                <a:gsLst>
                  <a:gs pos="0">
                    <a:srgbClr val="9AF7BE"/>
                  </a:gs>
                  <a:gs pos="100000">
                    <a:srgbClr val="1D9C6E"/>
                  </a:gs>
                </a:gsLst>
                <a:lin ang="5400000" scaled="1"/>
                <a:tileRect/>
              </a:gradFill>
              <a:ln>
                <a:noFill/>
              </a:ln>
              <a:effectLst>
                <a:outerShdw blurRad="381000" dist="38100" dir="5400000" algn="t" rotWithShape="0">
                  <a:prstClr val="black">
                    <a:alpha val="40000"/>
                  </a:prstClr>
                </a:outerShdw>
                <a:reflection blurRad="6350" stA="50000" endA="3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2" name="TextBox 13">
                <a:extLst>
                  <a:ext uri="{FF2B5EF4-FFF2-40B4-BE49-F238E27FC236}">
                    <a16:creationId xmlns:a16="http://schemas.microsoft.com/office/drawing/2014/main" xmlns="" id="{7574674C-655D-4CC5-8FDD-5555AC00325D}"/>
                  </a:ext>
                </a:extLst>
              </p:cNvPr>
              <p:cNvSpPr txBox="1"/>
              <p:nvPr/>
            </p:nvSpPr>
            <p:spPr>
              <a:xfrm>
                <a:off x="-2030549" y="3897562"/>
                <a:ext cx="2203690" cy="26468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600" dirty="0" smtClean="0">
                    <a:solidFill>
                      <a:schemeClr val="tx1">
                        <a:alpha val="70000"/>
                      </a:schemeClr>
                    </a:solidFill>
                    <a:latin typeface="Eurostile BQ" pitchFamily="50" charset="0"/>
                  </a:rPr>
                  <a:t>5</a:t>
                </a:r>
                <a:r>
                  <a:rPr lang="en-IN" sz="9600" dirty="0" smtClean="0">
                    <a:solidFill>
                      <a:schemeClr val="tx1">
                        <a:alpha val="70000"/>
                      </a:schemeClr>
                    </a:solidFill>
                    <a:latin typeface="Eurostile BQ" pitchFamily="50" charset="0"/>
                  </a:rPr>
                  <a:t>L</a:t>
                </a:r>
                <a:endParaRPr lang="en-IN" sz="9600" dirty="0">
                  <a:solidFill>
                    <a:schemeClr val="tx1">
                      <a:alpha val="70000"/>
                    </a:schemeClr>
                  </a:solidFill>
                  <a:latin typeface="Eurostile BQ" pitchFamily="50" charset="0"/>
                </a:endParaRPr>
              </a:p>
            </p:txBody>
          </p:sp>
        </p:grpSp>
        <p:grpSp>
          <p:nvGrpSpPr>
            <p:cNvPr id="37" name="Group 36">
              <a:extLst>
                <a:ext uri="{FF2B5EF4-FFF2-40B4-BE49-F238E27FC236}">
                  <a16:creationId xmlns:a16="http://schemas.microsoft.com/office/drawing/2014/main" xmlns="" id="{9098CB49-4239-420B-A6B7-44D1DBCD7FDF}"/>
                </a:ext>
              </a:extLst>
            </p:cNvPr>
            <p:cNvGrpSpPr/>
            <p:nvPr/>
          </p:nvGrpSpPr>
          <p:grpSpPr>
            <a:xfrm>
              <a:off x="8761477" y="1046933"/>
              <a:ext cx="3240000" cy="5685302"/>
              <a:chOff x="4891431" y="1554595"/>
              <a:chExt cx="2878923" cy="5051715"/>
            </a:xfrm>
          </p:grpSpPr>
          <p:sp>
            <p:nvSpPr>
              <p:cNvPr id="38" name="Rectangle: Rounded Corners 37">
                <a:extLst>
                  <a:ext uri="{FF2B5EF4-FFF2-40B4-BE49-F238E27FC236}">
                    <a16:creationId xmlns:a16="http://schemas.microsoft.com/office/drawing/2014/main" xmlns="" id="{22F73A43-A10D-4537-A71B-A3249E492387}"/>
                  </a:ext>
                </a:extLst>
              </p:cNvPr>
              <p:cNvSpPr/>
              <p:nvPr/>
            </p:nvSpPr>
            <p:spPr>
              <a:xfrm>
                <a:off x="4891431" y="1554595"/>
                <a:ext cx="2878923" cy="4467068"/>
              </a:xfrm>
              <a:prstGeom prst="roundRect">
                <a:avLst>
                  <a:gd name="adj" fmla="val 4773"/>
                </a:avLst>
              </a:prstGeom>
              <a:gradFill flip="none" rotWithShape="1">
                <a:gsLst>
                  <a:gs pos="100000">
                    <a:srgbClr val="EE3248"/>
                  </a:gs>
                  <a:gs pos="0">
                    <a:srgbClr val="F6725C"/>
                  </a:gs>
                </a:gsLst>
                <a:lin ang="5400000" scaled="1"/>
                <a:tileRect/>
              </a:gradFill>
              <a:ln>
                <a:noFill/>
              </a:ln>
              <a:effectLst>
                <a:outerShdw blurRad="381000" dist="38100" dir="5400000" algn="t" rotWithShape="0">
                  <a:prstClr val="black">
                    <a:alpha val="40000"/>
                  </a:prstClr>
                </a:outerShdw>
                <a:reflection blurRad="6350" stA="52000" endA="300" endPos="2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9" name="TextBox 13">
                <a:extLst>
                  <a:ext uri="{FF2B5EF4-FFF2-40B4-BE49-F238E27FC236}">
                    <a16:creationId xmlns:a16="http://schemas.microsoft.com/office/drawing/2014/main" xmlns="" id="{A20A6D10-1737-432F-A59D-7138B36147C5}"/>
                  </a:ext>
                </a:extLst>
              </p:cNvPr>
              <p:cNvSpPr txBox="1"/>
              <p:nvPr/>
            </p:nvSpPr>
            <p:spPr>
              <a:xfrm>
                <a:off x="4891431" y="3310912"/>
                <a:ext cx="2469732" cy="32953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3500" dirty="0" smtClean="0">
                    <a:solidFill>
                      <a:schemeClr val="tx1">
                        <a:alpha val="70000"/>
                      </a:schemeClr>
                    </a:solidFill>
                    <a:latin typeface="Eurostile BQ" pitchFamily="50" charset="0"/>
                  </a:rPr>
                  <a:t>9</a:t>
                </a:r>
                <a:r>
                  <a:rPr lang="en-IN" sz="11500" dirty="0" smtClean="0">
                    <a:solidFill>
                      <a:schemeClr val="tx1">
                        <a:alpha val="70000"/>
                      </a:schemeClr>
                    </a:solidFill>
                    <a:latin typeface="Eurostile BQ" pitchFamily="50" charset="0"/>
                  </a:rPr>
                  <a:t>L</a:t>
                </a:r>
                <a:endParaRPr lang="en-IN" sz="11500" dirty="0">
                  <a:solidFill>
                    <a:schemeClr val="tx1">
                      <a:alpha val="70000"/>
                    </a:schemeClr>
                  </a:solidFill>
                  <a:latin typeface="Eurostile BQ" pitchFamily="50" charset="0"/>
                </a:endParaRPr>
              </a:p>
            </p:txBody>
          </p:sp>
        </p:grpSp>
      </p:grpSp>
      <p:sp>
        <p:nvSpPr>
          <p:cNvPr id="2" name="Rectangle 1"/>
          <p:cNvSpPr/>
          <p:nvPr/>
        </p:nvSpPr>
        <p:spPr>
          <a:xfrm>
            <a:off x="884524" y="548641"/>
            <a:ext cx="7372372" cy="1384995"/>
          </a:xfrm>
          <a:prstGeom prst="rect">
            <a:avLst/>
          </a:prstGeom>
        </p:spPr>
        <p:txBody>
          <a:bodyPr wrap="square">
            <a:spAutoFit/>
          </a:bodyPr>
          <a:lstStyle/>
          <a:p>
            <a:pPr>
              <a:lnSpc>
                <a:spcPct val="150000"/>
              </a:lnSpc>
            </a:pP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ba</a:t>
            </a:r>
            <a:r>
              <a:rPr lang="en-US" sz="2800" dirty="0">
                <a:latin typeface="Arial" panose="020B0604020202020204" pitchFamily="34" charset="0"/>
                <a:cs typeface="Arial" panose="020B0604020202020204" pitchFamily="34" charset="0"/>
              </a:rPr>
              <a:t> can 3 </a:t>
            </a:r>
            <a:r>
              <a:rPr lang="en-US" sz="2800" dirty="0" err="1">
                <a:latin typeface="Arial" panose="020B0604020202020204" pitchFamily="34" charset="0"/>
                <a:cs typeface="Arial" panose="020B0604020202020204" pitchFamily="34" charset="0"/>
              </a:rPr>
              <a:t>lít</a:t>
            </a:r>
            <a:r>
              <a:rPr lang="en-US" sz="2800" dirty="0">
                <a:latin typeface="Arial" panose="020B0604020202020204" pitchFamily="34" charset="0"/>
                <a:cs typeface="Arial" panose="020B0604020202020204" pitchFamily="34" charset="0"/>
              </a:rPr>
              <a:t>, 5 </a:t>
            </a:r>
            <a:r>
              <a:rPr lang="en-US" sz="2800" dirty="0" err="1">
                <a:latin typeface="Arial" panose="020B0604020202020204" pitchFamily="34" charset="0"/>
                <a:cs typeface="Arial" panose="020B0604020202020204" pitchFamily="34" charset="0"/>
              </a:rPr>
              <a:t>lít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9 </a:t>
            </a:r>
            <a:r>
              <a:rPr lang="en-US" sz="2800" dirty="0" err="1">
                <a:latin typeface="Arial" panose="020B0604020202020204" pitchFamily="34" charset="0"/>
                <a:cs typeface="Arial" panose="020B0604020202020204" pitchFamily="34" charset="0"/>
              </a:rPr>
              <a:t>lít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làm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thế</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nào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7 </a:t>
            </a:r>
            <a:r>
              <a:rPr lang="en-US" sz="2800" dirty="0" err="1">
                <a:latin typeface="Arial" panose="020B0604020202020204" pitchFamily="34" charset="0"/>
                <a:cs typeface="Arial" panose="020B0604020202020204" pitchFamily="34" charset="0"/>
              </a:rPr>
              <a:t>lít</a:t>
            </a:r>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dầu</a:t>
            </a:r>
            <a:endParaRPr lang="en-US" sz="2800" dirty="0">
              <a:latin typeface="Arial" panose="020B0604020202020204" pitchFamily="34" charset="0"/>
              <a:cs typeface="Arial" panose="020B0604020202020204" pitchFamily="34" charset="0"/>
            </a:endParaRPr>
          </a:p>
        </p:txBody>
      </p:sp>
      <p:sp>
        <p:nvSpPr>
          <p:cNvPr id="27" name="Rectangle 26"/>
          <p:cNvSpPr/>
          <p:nvPr/>
        </p:nvSpPr>
        <p:spPr>
          <a:xfrm>
            <a:off x="958848" y="1956404"/>
            <a:ext cx="6096000" cy="658835"/>
          </a:xfrm>
          <a:prstGeom prst="rect">
            <a:avLst/>
          </a:prstGeom>
        </p:spPr>
        <p:txBody>
          <a:bodyPr>
            <a:spAutoFit/>
          </a:bodyPr>
          <a:lstStyle/>
          <a:p>
            <a:pPr marL="457200" indent="-457200">
              <a:lnSpc>
                <a:spcPct val="150000"/>
              </a:lnSpc>
              <a:buFont typeface="Wingdings" panose="05000000000000000000" pitchFamily="2" charset="2"/>
              <a:buChar char="q"/>
            </a:pPr>
            <a:r>
              <a:rPr lang="en-US" sz="2800" dirty="0" smtClean="0">
                <a:latin typeface="Arial" panose="020B0604020202020204" pitchFamily="34" charset="0"/>
                <a:cs typeface="Arial" panose="020B0604020202020204" pitchFamily="34" charset="0"/>
              </a:rPr>
              <a:t>can </a:t>
            </a:r>
            <a:r>
              <a:rPr lang="en-US" sz="2800" dirty="0">
                <a:latin typeface="Arial" panose="020B0604020202020204" pitchFamily="34" charset="0"/>
                <a:cs typeface="Arial" panose="020B0604020202020204" pitchFamily="34" charset="0"/>
              </a:rPr>
              <a:t>3 </a:t>
            </a:r>
            <a:r>
              <a:rPr lang="en-US" sz="2800" dirty="0" err="1" smtClean="0">
                <a:latin typeface="Arial" panose="020B0604020202020204" pitchFamily="34" charset="0"/>
                <a:cs typeface="Arial" panose="020B0604020202020204" pitchFamily="34" charset="0"/>
              </a:rPr>
              <a:t>lít</a:t>
            </a:r>
            <a:r>
              <a:rPr lang="en-US" sz="2800" dirty="0" smtClean="0">
                <a:latin typeface="Arial" panose="020B0604020202020204" pitchFamily="34" charset="0"/>
                <a:cs typeface="Arial" panose="020B0604020202020204" pitchFamily="34" charset="0"/>
              </a:rPr>
              <a:t>, 5 </a:t>
            </a:r>
            <a:r>
              <a:rPr lang="en-US" sz="2800" dirty="0" err="1" smtClean="0">
                <a:latin typeface="Arial" panose="020B0604020202020204" pitchFamily="34" charset="0"/>
                <a:cs typeface="Arial" panose="020B0604020202020204" pitchFamily="34" charset="0"/>
              </a:rPr>
              <a:t>lít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và</a:t>
            </a:r>
            <a:r>
              <a:rPr lang="en-US" sz="2800" dirty="0" smtClean="0">
                <a:latin typeface="Arial" panose="020B0604020202020204" pitchFamily="34" charset="0"/>
                <a:cs typeface="Arial" panose="020B0604020202020204" pitchFamily="34" charset="0"/>
              </a:rPr>
              <a:t> 9 </a:t>
            </a:r>
            <a:r>
              <a:rPr lang="en-US" sz="2800" dirty="0" err="1" smtClean="0">
                <a:latin typeface="Arial" panose="020B0604020202020204" pitchFamily="34" charset="0"/>
                <a:cs typeface="Arial" panose="020B0604020202020204" pitchFamily="34" charset="0"/>
              </a:rPr>
              <a:t>lít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rỗng</a:t>
            </a:r>
            <a:endParaRPr lang="en-US" sz="28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55609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xmlns="" id="{142BE119-1724-4171-A845-6571B630EC07}"/>
              </a:ext>
            </a:extLst>
          </p:cNvPr>
          <p:cNvGrpSpPr/>
          <p:nvPr/>
        </p:nvGrpSpPr>
        <p:grpSpPr>
          <a:xfrm>
            <a:off x="10088536" y="472863"/>
            <a:ext cx="1831432" cy="3575166"/>
            <a:chOff x="8761476" y="1046933"/>
            <a:chExt cx="3262452" cy="9925355"/>
          </a:xfrm>
        </p:grpSpPr>
        <p:sp>
          <p:nvSpPr>
            <p:cNvPr id="11" name="Rectangle: Rounded Corners 10">
              <a:extLst>
                <a:ext uri="{FF2B5EF4-FFF2-40B4-BE49-F238E27FC236}">
                  <a16:creationId xmlns:a16="http://schemas.microsoft.com/office/drawing/2014/main" xmlns="" id="{47E46E37-90AF-4959-BEED-2AF6D32BB5E1}"/>
                </a:ext>
              </a:extLst>
            </p:cNvPr>
            <p:cNvSpPr/>
            <p:nvPr/>
          </p:nvSpPr>
          <p:spPr>
            <a:xfrm>
              <a:off x="8783927" y="9892287"/>
              <a:ext cx="3240001" cy="1080001"/>
            </a:xfrm>
            <a:prstGeom prst="roundRect">
              <a:avLst>
                <a:gd name="adj" fmla="val 4773"/>
              </a:avLst>
            </a:prstGeom>
            <a:gradFill flip="none" rotWithShape="1">
              <a:gsLst>
                <a:gs pos="0">
                  <a:srgbClr val="16DAFF"/>
                </a:gs>
                <a:gs pos="100000">
                  <a:srgbClr val="3780D7"/>
                </a:gs>
              </a:gsLst>
              <a:lin ang="5400000" scaled="1"/>
              <a:tileRect/>
            </a:gradFill>
            <a:ln>
              <a:noFill/>
            </a:ln>
            <a:effectLst>
              <a:outerShdw blurRad="381000" dist="38100" dir="5400000" algn="t"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1" name="Rectangle: Rounded Corners 30">
              <a:extLst>
                <a:ext uri="{FF2B5EF4-FFF2-40B4-BE49-F238E27FC236}">
                  <a16:creationId xmlns:a16="http://schemas.microsoft.com/office/drawing/2014/main" xmlns="" id="{6CE41E78-B126-41BB-A9EC-EC44B93FBEAC}"/>
                </a:ext>
              </a:extLst>
            </p:cNvPr>
            <p:cNvSpPr/>
            <p:nvPr/>
          </p:nvSpPr>
          <p:spPr>
            <a:xfrm>
              <a:off x="8761476" y="6994585"/>
              <a:ext cx="3240001" cy="1799998"/>
            </a:xfrm>
            <a:prstGeom prst="roundRect">
              <a:avLst>
                <a:gd name="adj" fmla="val 4773"/>
              </a:avLst>
            </a:prstGeom>
            <a:gradFill flip="none" rotWithShape="1">
              <a:gsLst>
                <a:gs pos="0">
                  <a:srgbClr val="9AF7BE"/>
                </a:gs>
                <a:gs pos="100000">
                  <a:srgbClr val="1D9C6E"/>
                </a:gs>
              </a:gsLst>
              <a:lin ang="5400000" scaled="1"/>
              <a:tileRect/>
            </a:gradFill>
            <a:ln>
              <a:noFill/>
            </a:ln>
            <a:effectLst>
              <a:outerShdw blurRad="381000" dist="38100" dir="5400000" algn="t" rotWithShape="0">
                <a:prstClr val="black">
                  <a:alpha val="40000"/>
                </a:prstClr>
              </a:outerShdw>
              <a:reflection blurRad="6350" stA="50000" endA="3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8" name="Rectangle: Rounded Corners 37">
              <a:extLst>
                <a:ext uri="{FF2B5EF4-FFF2-40B4-BE49-F238E27FC236}">
                  <a16:creationId xmlns:a16="http://schemas.microsoft.com/office/drawing/2014/main" xmlns="" id="{22F73A43-A10D-4537-A71B-A3249E492387}"/>
                </a:ext>
              </a:extLst>
            </p:cNvPr>
            <p:cNvSpPr/>
            <p:nvPr/>
          </p:nvSpPr>
          <p:spPr>
            <a:xfrm>
              <a:off x="8761476" y="1046933"/>
              <a:ext cx="3240001" cy="5027328"/>
            </a:xfrm>
            <a:prstGeom prst="roundRect">
              <a:avLst>
                <a:gd name="adj" fmla="val 4773"/>
              </a:avLst>
            </a:prstGeom>
            <a:gradFill flip="none" rotWithShape="1">
              <a:gsLst>
                <a:gs pos="100000">
                  <a:srgbClr val="EE3248"/>
                </a:gs>
                <a:gs pos="0">
                  <a:srgbClr val="F6725C"/>
                </a:gs>
              </a:gsLst>
              <a:lin ang="5400000" scaled="1"/>
              <a:tileRect/>
            </a:gradFill>
            <a:ln>
              <a:noFill/>
            </a:ln>
            <a:effectLst>
              <a:outerShdw blurRad="381000" dist="38100" dir="5400000" algn="t" rotWithShape="0">
                <a:prstClr val="black">
                  <a:alpha val="40000"/>
                </a:prstClr>
              </a:outerShdw>
              <a:reflection blurRad="6350" stA="52000" endA="300" endPos="2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sp>
        <p:nvSpPr>
          <p:cNvPr id="2" name="Rectangle 1"/>
          <p:cNvSpPr/>
          <p:nvPr/>
        </p:nvSpPr>
        <p:spPr>
          <a:xfrm>
            <a:off x="243865" y="424064"/>
            <a:ext cx="9678057" cy="738664"/>
          </a:xfrm>
          <a:prstGeom prst="rect">
            <a:avLst/>
          </a:prstGeom>
          <a:ln>
            <a:noFill/>
          </a:ln>
        </p:spPr>
        <p:style>
          <a:lnRef idx="3">
            <a:schemeClr val="lt1"/>
          </a:lnRef>
          <a:fillRef idx="1">
            <a:schemeClr val="dk1"/>
          </a:fillRef>
          <a:effectRef idx="1">
            <a:schemeClr val="dk1"/>
          </a:effectRef>
          <a:fontRef idx="minor">
            <a:schemeClr val="lt1"/>
          </a:fontRef>
        </p:style>
        <p:txBody>
          <a:bodyPr wrap="square">
            <a:spAutoFit/>
          </a:bodyPr>
          <a:lstStyle/>
          <a:p>
            <a:pPr>
              <a:lnSpc>
                <a:spcPct val="150000"/>
              </a:lnSpc>
            </a:pPr>
            <a:r>
              <a:rPr lang="vi-VN" sz="2800" dirty="0">
                <a:cs typeface="Arial" panose="020B0604020202020204" pitchFamily="34" charset="0"/>
              </a:rPr>
              <a:t>Bài toán này được phát biểu lại theo 5 thành phần như </a:t>
            </a:r>
            <a:r>
              <a:rPr lang="vi-VN" sz="2800" dirty="0" smtClean="0">
                <a:cs typeface="Arial" panose="020B0604020202020204" pitchFamily="34" charset="0"/>
              </a:rPr>
              <a:t>sau</a:t>
            </a:r>
            <a:r>
              <a:rPr lang="en-US" sz="2800" dirty="0" smtClean="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27" name="Rectangle 26"/>
          <p:cNvSpPr/>
          <p:nvPr/>
        </p:nvSpPr>
        <p:spPr>
          <a:xfrm>
            <a:off x="423081" y="1233915"/>
            <a:ext cx="9498841" cy="5563831"/>
          </a:xfrm>
          <a:prstGeom prst="rect">
            <a:avLst/>
          </a:prstGeom>
        </p:spPr>
        <p:txBody>
          <a:bodyPr wrap="square">
            <a:spAutoFit/>
          </a:bodyPr>
          <a:lstStyle/>
          <a:p>
            <a:pPr marL="457200" indent="-457200">
              <a:lnSpc>
                <a:spcPct val="150000"/>
              </a:lnSpc>
              <a:buFont typeface="Wingdings" panose="05000000000000000000" pitchFamily="2" charset="2"/>
              <a:buChar char="q"/>
            </a:pPr>
            <a:r>
              <a:rPr lang="vi-VN" sz="2400" dirty="0">
                <a:cs typeface="Arial" panose="020B0604020202020204" pitchFamily="34" charset="0"/>
              </a:rPr>
              <a:t>Trạng thái: Gọi số nước có trong 3 can lần lượt là a, b, c (a ≤ 3, b ≤ 5, c ≤ 9), khi đó bộ </a:t>
            </a:r>
            <a:r>
              <a:rPr lang="vi-VN" sz="2400" dirty="0" smtClean="0">
                <a:cs typeface="Arial" panose="020B0604020202020204" pitchFamily="34" charset="0"/>
              </a:rPr>
              <a:t>ba </a:t>
            </a:r>
            <a:r>
              <a:rPr lang="vi-VN" sz="2400" dirty="0">
                <a:cs typeface="Arial" panose="020B0604020202020204" pitchFamily="34" charset="0"/>
              </a:rPr>
              <a:t>(a, b, c) là trạng thái của bài toán</a:t>
            </a:r>
          </a:p>
          <a:p>
            <a:pPr marL="457200" indent="-457200">
              <a:lnSpc>
                <a:spcPct val="150000"/>
              </a:lnSpc>
              <a:buFont typeface="Wingdings" panose="05000000000000000000" pitchFamily="2" charset="2"/>
              <a:buChar char="q"/>
            </a:pPr>
            <a:r>
              <a:rPr lang="vi-VN" sz="2400" dirty="0" smtClean="0">
                <a:cs typeface="Arial" panose="020B0604020202020204" pitchFamily="34" charset="0"/>
              </a:rPr>
              <a:t>Trạng </a:t>
            </a:r>
            <a:r>
              <a:rPr lang="vi-VN" sz="2400" dirty="0">
                <a:cs typeface="Arial" panose="020B0604020202020204" pitchFamily="34" charset="0"/>
              </a:rPr>
              <a:t>thái đầu: (0, 0, 0) </a:t>
            </a:r>
            <a:r>
              <a:rPr lang="vi-VN" sz="2400" dirty="0" smtClean="0">
                <a:cs typeface="Arial" panose="020B0604020202020204" pitchFamily="34" charset="0"/>
              </a:rPr>
              <a:t>// </a:t>
            </a:r>
            <a:r>
              <a:rPr lang="vi-VN" sz="2400" dirty="0">
                <a:cs typeface="Arial" panose="020B0604020202020204" pitchFamily="34" charset="0"/>
              </a:rPr>
              <a:t>cả ba can đều rỗng</a:t>
            </a:r>
          </a:p>
          <a:p>
            <a:pPr marL="457200" indent="-457200">
              <a:lnSpc>
                <a:spcPct val="150000"/>
              </a:lnSpc>
              <a:buFont typeface="Wingdings" panose="05000000000000000000" pitchFamily="2" charset="2"/>
              <a:buChar char="q"/>
            </a:pPr>
            <a:r>
              <a:rPr lang="vi-VN" sz="2400" dirty="0" smtClean="0">
                <a:cs typeface="Arial" panose="020B0604020202020204" pitchFamily="34" charset="0"/>
              </a:rPr>
              <a:t>Trạng </a:t>
            </a:r>
            <a:r>
              <a:rPr lang="vi-VN" sz="2400" dirty="0">
                <a:cs typeface="Arial" panose="020B0604020202020204" pitchFamily="34" charset="0"/>
              </a:rPr>
              <a:t>thái đích (-, -, 7) </a:t>
            </a:r>
            <a:r>
              <a:rPr lang="vi-VN" sz="2400" dirty="0" smtClean="0">
                <a:cs typeface="Arial" panose="020B0604020202020204" pitchFamily="34" charset="0"/>
              </a:rPr>
              <a:t>// </a:t>
            </a:r>
            <a:r>
              <a:rPr lang="vi-VN" sz="2400" dirty="0">
                <a:cs typeface="Arial" panose="020B0604020202020204" pitchFamily="34" charset="0"/>
              </a:rPr>
              <a:t>can thứ 3 chứa 7 lít </a:t>
            </a:r>
            <a:r>
              <a:rPr lang="en-US" sz="2400" dirty="0" err="1" smtClean="0">
                <a:cs typeface="Arial" panose="020B0604020202020204" pitchFamily="34" charset="0"/>
              </a:rPr>
              <a:t>dầu</a:t>
            </a:r>
            <a:endParaRPr lang="vi-VN" sz="2400" dirty="0">
              <a:cs typeface="Arial" panose="020B0604020202020204" pitchFamily="34" charset="0"/>
            </a:endParaRPr>
          </a:p>
          <a:p>
            <a:pPr marL="457200" indent="-457200">
              <a:lnSpc>
                <a:spcPct val="150000"/>
              </a:lnSpc>
              <a:buFont typeface="Wingdings" panose="05000000000000000000" pitchFamily="2" charset="2"/>
              <a:buChar char="q"/>
            </a:pPr>
            <a:r>
              <a:rPr lang="vi-VN" sz="2400" dirty="0" smtClean="0">
                <a:cs typeface="Arial" panose="020B0604020202020204" pitchFamily="34" charset="0"/>
              </a:rPr>
              <a:t>Phép </a:t>
            </a:r>
            <a:r>
              <a:rPr lang="vi-VN" sz="2400" dirty="0">
                <a:cs typeface="Arial" panose="020B0604020202020204" pitchFamily="34" charset="0"/>
              </a:rPr>
              <a:t>chuyển trạng thái: từ trạng thái (a,b,c) có thể chuyển sang trạng thái (x,y,z) </a:t>
            </a:r>
            <a:r>
              <a:rPr lang="vi-VN" sz="2400" dirty="0" smtClean="0">
                <a:cs typeface="Arial" panose="020B0604020202020204" pitchFamily="34" charset="0"/>
              </a:rPr>
              <a:t>thông</a:t>
            </a:r>
            <a:r>
              <a:rPr lang="en-US" sz="2400" dirty="0" smtClean="0">
                <a:cs typeface="Arial" panose="020B0604020202020204" pitchFamily="34" charset="0"/>
              </a:rPr>
              <a:t> </a:t>
            </a:r>
            <a:r>
              <a:rPr lang="vi-VN" sz="2400" dirty="0" smtClean="0">
                <a:cs typeface="Arial" panose="020B0604020202020204" pitchFamily="34" charset="0"/>
              </a:rPr>
              <a:t>qua </a:t>
            </a:r>
            <a:r>
              <a:rPr lang="vi-VN" sz="2400" dirty="0">
                <a:cs typeface="Arial" panose="020B0604020202020204" pitchFamily="34" charset="0"/>
              </a:rPr>
              <a:t>các thao tác như làm rỗng 1 can, chuyển từ can này sang can kia đến khi hết nước </a:t>
            </a:r>
            <a:r>
              <a:rPr lang="vi-VN" sz="2400" dirty="0" smtClean="0">
                <a:cs typeface="Arial" panose="020B0604020202020204" pitchFamily="34" charset="0"/>
              </a:rPr>
              <a:t>ở </a:t>
            </a:r>
            <a:r>
              <a:rPr lang="vi-VN" sz="2400" dirty="0">
                <a:cs typeface="Arial" panose="020B0604020202020204" pitchFamily="34" charset="0"/>
              </a:rPr>
              <a:t>can nguồn hoặc can đích bị đầy.</a:t>
            </a:r>
          </a:p>
          <a:p>
            <a:pPr marL="457200" indent="-457200">
              <a:lnSpc>
                <a:spcPct val="150000"/>
              </a:lnSpc>
              <a:buFont typeface="Wingdings" panose="05000000000000000000" pitchFamily="2" charset="2"/>
              <a:buChar char="q"/>
            </a:pPr>
            <a:r>
              <a:rPr lang="vi-VN" sz="2400" dirty="0" smtClean="0">
                <a:cs typeface="Arial" panose="020B0604020202020204" pitchFamily="34" charset="0"/>
              </a:rPr>
              <a:t>Chi </a:t>
            </a:r>
            <a:r>
              <a:rPr lang="vi-VN" sz="2400" dirty="0">
                <a:cs typeface="Arial" panose="020B0604020202020204" pitchFamily="34" charset="0"/>
              </a:rPr>
              <a:t>phí mỗi phép chuyển trạng thái: mỗi phép </a:t>
            </a:r>
            <a:r>
              <a:rPr lang="en-US" sz="2400" dirty="0" smtClean="0">
                <a:cs typeface="Arial" panose="020B0604020202020204" pitchFamily="34" charset="0"/>
              </a:rPr>
              <a:t>c</a:t>
            </a:r>
            <a:r>
              <a:rPr lang="vi-VN" sz="2400" dirty="0" smtClean="0">
                <a:cs typeface="Arial" panose="020B0604020202020204" pitchFamily="34" charset="0"/>
              </a:rPr>
              <a:t>huyển </a:t>
            </a:r>
            <a:r>
              <a:rPr lang="vi-VN" sz="2400" dirty="0">
                <a:cs typeface="Arial" panose="020B0604020202020204" pitchFamily="34" charset="0"/>
              </a:rPr>
              <a:t>trạng thái có chi phí là 1</a:t>
            </a:r>
            <a:endParaRPr lang="en-US" sz="2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95755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19" name="Group 18"/>
          <p:cNvGrpSpPr/>
          <p:nvPr/>
        </p:nvGrpSpPr>
        <p:grpSpPr>
          <a:xfrm>
            <a:off x="10088536" y="472863"/>
            <a:ext cx="1831432" cy="3575166"/>
            <a:chOff x="10088536" y="472863"/>
            <a:chExt cx="1831432" cy="3575166"/>
          </a:xfrm>
        </p:grpSpPr>
        <p:sp>
          <p:nvSpPr>
            <p:cNvPr id="11" name="Rectangle: Rounded Corners 10">
              <a:extLst>
                <a:ext uri="{FF2B5EF4-FFF2-40B4-BE49-F238E27FC236}">
                  <a16:creationId xmlns:a16="http://schemas.microsoft.com/office/drawing/2014/main" xmlns="" id="{47E46E37-90AF-4959-BEED-2AF6D32BB5E1}"/>
                </a:ext>
              </a:extLst>
            </p:cNvPr>
            <p:cNvSpPr/>
            <p:nvPr/>
          </p:nvSpPr>
          <p:spPr>
            <a:xfrm>
              <a:off x="10101139" y="3659007"/>
              <a:ext cx="1818829" cy="389022"/>
            </a:xfrm>
            <a:prstGeom prst="roundRect">
              <a:avLst>
                <a:gd name="adj" fmla="val 4773"/>
              </a:avLst>
            </a:prstGeom>
            <a:gradFill flip="none" rotWithShape="1">
              <a:gsLst>
                <a:gs pos="0">
                  <a:srgbClr val="16DAFF"/>
                </a:gs>
                <a:gs pos="100000">
                  <a:srgbClr val="3780D7"/>
                </a:gs>
              </a:gsLst>
              <a:lin ang="5400000" scaled="1"/>
              <a:tileRect/>
            </a:gradFill>
            <a:ln>
              <a:noFill/>
            </a:ln>
            <a:effectLst>
              <a:outerShdw blurRad="381000" dist="38100" dir="5400000" algn="t"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1" name="Rectangle: Rounded Corners 30">
              <a:extLst>
                <a:ext uri="{FF2B5EF4-FFF2-40B4-BE49-F238E27FC236}">
                  <a16:creationId xmlns:a16="http://schemas.microsoft.com/office/drawing/2014/main" xmlns="" id="{6CE41E78-B126-41BB-A9EC-EC44B93FBEAC}"/>
                </a:ext>
              </a:extLst>
            </p:cNvPr>
            <p:cNvSpPr/>
            <p:nvPr/>
          </p:nvSpPr>
          <p:spPr>
            <a:xfrm>
              <a:off x="10088536" y="2615239"/>
              <a:ext cx="1818829" cy="648369"/>
            </a:xfrm>
            <a:prstGeom prst="roundRect">
              <a:avLst>
                <a:gd name="adj" fmla="val 4773"/>
              </a:avLst>
            </a:prstGeom>
            <a:gradFill flip="none" rotWithShape="1">
              <a:gsLst>
                <a:gs pos="0">
                  <a:srgbClr val="9AF7BE"/>
                </a:gs>
                <a:gs pos="100000">
                  <a:srgbClr val="1D9C6E"/>
                </a:gs>
              </a:gsLst>
              <a:lin ang="5400000" scaled="1"/>
              <a:tileRect/>
            </a:gradFill>
            <a:ln>
              <a:noFill/>
            </a:ln>
            <a:effectLst>
              <a:outerShdw blurRad="381000" dist="38100" dir="5400000" algn="t" rotWithShape="0">
                <a:prstClr val="black">
                  <a:alpha val="40000"/>
                </a:prstClr>
              </a:outerShdw>
              <a:reflection blurRad="6350" stA="50000" endA="3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8" name="Rectangle: Rounded Corners 37">
              <a:extLst>
                <a:ext uri="{FF2B5EF4-FFF2-40B4-BE49-F238E27FC236}">
                  <a16:creationId xmlns:a16="http://schemas.microsoft.com/office/drawing/2014/main" xmlns="" id="{22F73A43-A10D-4537-A71B-A3249E492387}"/>
                </a:ext>
              </a:extLst>
            </p:cNvPr>
            <p:cNvSpPr/>
            <p:nvPr/>
          </p:nvSpPr>
          <p:spPr>
            <a:xfrm>
              <a:off x="10088536" y="472863"/>
              <a:ext cx="1818829" cy="1810870"/>
            </a:xfrm>
            <a:prstGeom prst="roundRect">
              <a:avLst>
                <a:gd name="adj" fmla="val 4773"/>
              </a:avLst>
            </a:prstGeom>
            <a:gradFill flip="none" rotWithShape="1">
              <a:gsLst>
                <a:gs pos="100000">
                  <a:srgbClr val="EE3248"/>
                </a:gs>
                <a:gs pos="0">
                  <a:srgbClr val="F6725C"/>
                </a:gs>
              </a:gsLst>
              <a:lin ang="5400000" scaled="1"/>
              <a:tileRect/>
            </a:gradFill>
            <a:ln>
              <a:noFill/>
            </a:ln>
            <a:effectLst>
              <a:outerShdw blurRad="381000" dist="38100" dir="5400000" algn="t" rotWithShape="0">
                <a:prstClr val="black">
                  <a:alpha val="40000"/>
                </a:prstClr>
              </a:outerShdw>
              <a:reflection blurRad="6350" stA="52000" endA="300" endPos="2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aphicFrame>
        <p:nvGraphicFramePr>
          <p:cNvPr id="4" name="Table 3"/>
          <p:cNvGraphicFramePr>
            <a:graphicFrameLocks noGrp="1"/>
          </p:cNvGraphicFramePr>
          <p:nvPr>
            <p:extLst>
              <p:ext uri="{D42A27DB-BD31-4B8C-83A1-F6EECF244321}">
                <p14:modId xmlns:p14="http://schemas.microsoft.com/office/powerpoint/2010/main" val="335861796"/>
              </p:ext>
            </p:extLst>
          </p:nvPr>
        </p:nvGraphicFramePr>
        <p:xfrm>
          <a:off x="35017" y="20631"/>
          <a:ext cx="2285244" cy="7040880"/>
        </p:xfrm>
        <a:graphic>
          <a:graphicData uri="http://schemas.openxmlformats.org/drawingml/2006/table">
            <a:tbl>
              <a:tblPr firstRow="1" bandRow="1">
                <a:tableStyleId>{69012ECD-51FC-41F1-AA8D-1B2483CD663E}</a:tableStyleId>
              </a:tblPr>
              <a:tblGrid>
                <a:gridCol w="761748"/>
                <a:gridCol w="761748"/>
                <a:gridCol w="761748"/>
              </a:tblGrid>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a</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b</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c</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6</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6</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6</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6</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6</a:t>
                      </a:r>
                      <a:endParaRPr lang="en-US" sz="2400" dirty="0">
                        <a:latin typeface="Arial" panose="020B0604020202020204" pitchFamily="34" charset="0"/>
                        <a:cs typeface="Arial" panose="020B0604020202020204" pitchFamily="34" charset="0"/>
                      </a:endParaRPr>
                    </a:p>
                  </a:txBody>
                  <a:tcPr>
                    <a:solidFill>
                      <a:srgbClr val="F56D5A"/>
                    </a:solidFill>
                  </a:tcPr>
                </a:tc>
              </a:tr>
              <a:tr h="370840">
                <a:tc>
                  <a:txBody>
                    <a:bodyPr/>
                    <a:lstStyle/>
                    <a:p>
                      <a:pPr algn="ctr">
                        <a:lnSpc>
                          <a:spcPct val="150000"/>
                        </a:lnSpc>
                      </a:pPr>
                      <a:r>
                        <a:rPr lang="en-US" sz="2400" dirty="0" smtClean="0">
                          <a:latin typeface="Arial" panose="020B0604020202020204" pitchFamily="34" charset="0"/>
                          <a:cs typeface="Arial" panose="020B0604020202020204" pitchFamily="34" charset="0"/>
                        </a:rPr>
                        <a:t>0</a:t>
                      </a:r>
                      <a:endParaRPr lang="en-US" sz="2400" dirty="0">
                        <a:latin typeface="Arial" panose="020B0604020202020204" pitchFamily="34" charset="0"/>
                        <a:cs typeface="Arial" panose="020B0604020202020204" pitchFamily="34" charset="0"/>
                      </a:endParaRPr>
                    </a:p>
                  </a:txBody>
                  <a:tcPr>
                    <a:solidFill>
                      <a:srgbClr val="2ED4F0"/>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solidFill>
                      <a:srgbClr val="90EDB5"/>
                    </a:solidFill>
                  </a:tcPr>
                </a:tc>
                <a:tc>
                  <a:txBody>
                    <a:bodyPr/>
                    <a:lstStyle/>
                    <a:p>
                      <a:pPr algn="ctr">
                        <a:lnSpc>
                          <a:spcPct val="150000"/>
                        </a:lnSpc>
                      </a:pP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solidFill>
                      <a:srgbClr val="F56D5A"/>
                    </a:solidFill>
                  </a:tcPr>
                </a:tc>
              </a:tr>
            </a:tbl>
          </a:graphicData>
        </a:graphic>
      </p:graphicFrame>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7557" y="13022"/>
            <a:ext cx="1542197" cy="116050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954" y="5730134"/>
            <a:ext cx="1540800" cy="112786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8954" y="1146229"/>
            <a:ext cx="1540800" cy="1284000"/>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2970" y="3563471"/>
            <a:ext cx="1540800" cy="1155600"/>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2970" y="2434112"/>
            <a:ext cx="1540800" cy="1123500"/>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42970" y="4719575"/>
            <a:ext cx="1540800" cy="1123500"/>
          </a:xfrm>
          <a:prstGeom prst="rect">
            <a:avLst/>
          </a:prstGeom>
        </p:spPr>
      </p:pic>
      <p:sp>
        <p:nvSpPr>
          <p:cNvPr id="40" name="Rectangle: Rounded Corners 10">
            <a:extLst>
              <a:ext uri="{FF2B5EF4-FFF2-40B4-BE49-F238E27FC236}">
                <a16:creationId xmlns:a16="http://schemas.microsoft.com/office/drawing/2014/main" xmlns="" id="{47E46E37-90AF-4959-BEED-2AF6D32BB5E1}"/>
              </a:ext>
            </a:extLst>
          </p:cNvPr>
          <p:cNvSpPr/>
          <p:nvPr/>
        </p:nvSpPr>
        <p:spPr>
          <a:xfrm>
            <a:off x="10101139" y="3659007"/>
            <a:ext cx="1818829" cy="390428"/>
          </a:xfrm>
          <a:prstGeom prst="roundRect">
            <a:avLst>
              <a:gd name="adj" fmla="val 4773"/>
            </a:avLst>
          </a:prstGeom>
          <a:solidFill>
            <a:schemeClr val="tx1"/>
          </a:solidFill>
          <a:ln>
            <a:noFill/>
          </a:ln>
          <a:effectLst>
            <a:outerShdw blurRad="381000" dist="38100" dir="5400000" algn="t"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1" name="Rectangle 20"/>
          <p:cNvSpPr/>
          <p:nvPr/>
        </p:nvSpPr>
        <p:spPr>
          <a:xfrm>
            <a:off x="23822" y="1139617"/>
            <a:ext cx="3845670" cy="80424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p:cNvSpPr/>
          <p:nvPr/>
        </p:nvSpPr>
        <p:spPr>
          <a:xfrm>
            <a:off x="31486" y="1929161"/>
            <a:ext cx="3845670" cy="648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p:cNvSpPr/>
          <p:nvPr/>
        </p:nvSpPr>
        <p:spPr>
          <a:xfrm>
            <a:off x="24452" y="2568677"/>
            <a:ext cx="3845670" cy="648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p:cNvSpPr/>
          <p:nvPr/>
        </p:nvSpPr>
        <p:spPr>
          <a:xfrm>
            <a:off x="23819" y="3219515"/>
            <a:ext cx="3845670" cy="648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p:cNvSpPr/>
          <p:nvPr/>
        </p:nvSpPr>
        <p:spPr>
          <a:xfrm>
            <a:off x="24452" y="3871341"/>
            <a:ext cx="3845670" cy="648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p:cNvSpPr/>
          <p:nvPr/>
        </p:nvSpPr>
        <p:spPr>
          <a:xfrm>
            <a:off x="24452" y="4521658"/>
            <a:ext cx="3845670" cy="612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47"/>
          <p:cNvSpPr/>
          <p:nvPr/>
        </p:nvSpPr>
        <p:spPr>
          <a:xfrm>
            <a:off x="24452" y="5140270"/>
            <a:ext cx="3845670" cy="684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ectangle 48"/>
          <p:cNvSpPr/>
          <p:nvPr/>
        </p:nvSpPr>
        <p:spPr>
          <a:xfrm>
            <a:off x="33166" y="5829790"/>
            <a:ext cx="3845670" cy="580251"/>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Rectangle 49"/>
          <p:cNvSpPr/>
          <p:nvPr/>
        </p:nvSpPr>
        <p:spPr>
          <a:xfrm>
            <a:off x="24452" y="6408525"/>
            <a:ext cx="3845670" cy="684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ectangle: Rounded Corners 10">
            <a:extLst>
              <a:ext uri="{FF2B5EF4-FFF2-40B4-BE49-F238E27FC236}">
                <a16:creationId xmlns:a16="http://schemas.microsoft.com/office/drawing/2014/main" xmlns="" id="{47E46E37-90AF-4959-BEED-2AF6D32BB5E1}"/>
              </a:ext>
            </a:extLst>
          </p:cNvPr>
          <p:cNvSpPr/>
          <p:nvPr/>
        </p:nvSpPr>
        <p:spPr>
          <a:xfrm>
            <a:off x="10088439" y="1897706"/>
            <a:ext cx="1818829" cy="390428"/>
          </a:xfrm>
          <a:prstGeom prst="roundRect">
            <a:avLst>
              <a:gd name="adj" fmla="val 4773"/>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IN">
              <a:solidFill>
                <a:prstClr val="white"/>
              </a:solidFill>
            </a:endParaRPr>
          </a:p>
        </p:txBody>
      </p:sp>
      <p:sp>
        <p:nvSpPr>
          <p:cNvPr id="53" name="Rectangle: Rounded Corners 10">
            <a:extLst>
              <a:ext uri="{FF2B5EF4-FFF2-40B4-BE49-F238E27FC236}">
                <a16:creationId xmlns:a16="http://schemas.microsoft.com/office/drawing/2014/main" xmlns="" id="{47E46E37-90AF-4959-BEED-2AF6D32BB5E1}"/>
              </a:ext>
            </a:extLst>
          </p:cNvPr>
          <p:cNvSpPr/>
          <p:nvPr/>
        </p:nvSpPr>
        <p:spPr>
          <a:xfrm>
            <a:off x="10101139" y="3654606"/>
            <a:ext cx="1818829" cy="390428"/>
          </a:xfrm>
          <a:prstGeom prst="roundRect">
            <a:avLst>
              <a:gd name="adj" fmla="val 4773"/>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IN">
              <a:solidFill>
                <a:prstClr val="white"/>
              </a:solidFill>
            </a:endParaRPr>
          </a:p>
        </p:txBody>
      </p:sp>
      <p:sp>
        <p:nvSpPr>
          <p:cNvPr id="57" name="Rectangle: Rounded Corners 10">
            <a:extLst>
              <a:ext uri="{FF2B5EF4-FFF2-40B4-BE49-F238E27FC236}">
                <a16:creationId xmlns:a16="http://schemas.microsoft.com/office/drawing/2014/main" xmlns="" id="{47E46E37-90AF-4959-BEED-2AF6D32BB5E1}"/>
              </a:ext>
            </a:extLst>
          </p:cNvPr>
          <p:cNvSpPr/>
          <p:nvPr/>
        </p:nvSpPr>
        <p:spPr>
          <a:xfrm>
            <a:off x="10113839" y="3653678"/>
            <a:ext cx="1818829" cy="390428"/>
          </a:xfrm>
          <a:prstGeom prst="roundRect">
            <a:avLst>
              <a:gd name="adj" fmla="val 4773"/>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IN">
              <a:solidFill>
                <a:prstClr val="white"/>
              </a:solidFill>
            </a:endParaRPr>
          </a:p>
        </p:txBody>
      </p:sp>
      <p:sp>
        <p:nvSpPr>
          <p:cNvPr id="58" name="Rectangle: Rounded Corners 10">
            <a:extLst>
              <a:ext uri="{FF2B5EF4-FFF2-40B4-BE49-F238E27FC236}">
                <a16:creationId xmlns:a16="http://schemas.microsoft.com/office/drawing/2014/main" xmlns="" id="{47E46E37-90AF-4959-BEED-2AF6D32BB5E1}"/>
              </a:ext>
            </a:extLst>
          </p:cNvPr>
          <p:cNvSpPr/>
          <p:nvPr/>
        </p:nvSpPr>
        <p:spPr>
          <a:xfrm>
            <a:off x="10101139" y="3845249"/>
            <a:ext cx="1818829" cy="198000"/>
          </a:xfrm>
          <a:prstGeom prst="roundRect">
            <a:avLst>
              <a:gd name="adj" fmla="val 4773"/>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IN">
              <a:solidFill>
                <a:prstClr val="white"/>
              </a:solidFill>
            </a:endParaRPr>
          </a:p>
        </p:txBody>
      </p:sp>
      <p:graphicFrame>
        <p:nvGraphicFramePr>
          <p:cNvPr id="22" name="Table 21"/>
          <p:cNvGraphicFramePr>
            <a:graphicFrameLocks noGrp="1"/>
          </p:cNvGraphicFramePr>
          <p:nvPr>
            <p:extLst>
              <p:ext uri="{D42A27DB-BD31-4B8C-83A1-F6EECF244321}">
                <p14:modId xmlns:p14="http://schemas.microsoft.com/office/powerpoint/2010/main" val="2303793698"/>
              </p:ext>
            </p:extLst>
          </p:nvPr>
        </p:nvGraphicFramePr>
        <p:xfrm>
          <a:off x="4474565" y="1583524"/>
          <a:ext cx="4838700" cy="3627120"/>
        </p:xfrm>
        <a:graphic>
          <a:graphicData uri="http://schemas.openxmlformats.org/drawingml/2006/table">
            <a:tbl>
              <a:tblPr firstRow="1" bandRow="1">
                <a:tableStyleId>{93296810-A885-4BE3-A3E7-6D5BEEA58F35}</a:tableStyleId>
              </a:tblPr>
              <a:tblGrid>
                <a:gridCol w="1612900"/>
                <a:gridCol w="1612900"/>
                <a:gridCol w="1612900"/>
              </a:tblGrid>
              <a:tr h="370840">
                <a:tc>
                  <a:txBody>
                    <a:bodyPr/>
                    <a:lstStyle/>
                    <a:p>
                      <a:pPr algn="ctr"/>
                      <a:r>
                        <a:rPr lang="en-US" sz="2800" dirty="0" smtClean="0">
                          <a:solidFill>
                            <a:schemeClr val="tx1"/>
                          </a:solidFill>
                        </a:rPr>
                        <a:t>a</a:t>
                      </a:r>
                      <a:endParaRPr lang="en-US" sz="2800" dirty="0">
                        <a:solidFill>
                          <a:schemeClr val="tx1"/>
                        </a:solidFill>
                      </a:endParaRPr>
                    </a:p>
                  </a:txBody>
                  <a:tcPr>
                    <a:solidFill>
                      <a:srgbClr val="2ED4F0"/>
                    </a:solidFill>
                  </a:tcPr>
                </a:tc>
                <a:tc>
                  <a:txBody>
                    <a:bodyPr/>
                    <a:lstStyle/>
                    <a:p>
                      <a:pPr algn="ctr"/>
                      <a:r>
                        <a:rPr lang="en-US" sz="2800" dirty="0" smtClean="0">
                          <a:solidFill>
                            <a:schemeClr val="tx1"/>
                          </a:solidFill>
                        </a:rPr>
                        <a:t>b</a:t>
                      </a:r>
                      <a:endParaRPr lang="en-US" sz="2800" dirty="0">
                        <a:solidFill>
                          <a:schemeClr val="tx1"/>
                        </a:solidFill>
                      </a:endParaRPr>
                    </a:p>
                  </a:txBody>
                  <a:tcPr>
                    <a:solidFill>
                      <a:srgbClr val="90EDB5"/>
                    </a:solidFill>
                  </a:tcPr>
                </a:tc>
                <a:tc>
                  <a:txBody>
                    <a:bodyPr/>
                    <a:lstStyle/>
                    <a:p>
                      <a:pPr algn="ctr"/>
                      <a:r>
                        <a:rPr lang="en-US" sz="2800" dirty="0" smtClean="0">
                          <a:solidFill>
                            <a:schemeClr val="tx1"/>
                          </a:solidFill>
                        </a:rPr>
                        <a:t>c</a:t>
                      </a:r>
                      <a:endParaRPr lang="en-US" sz="2800" dirty="0">
                        <a:solidFill>
                          <a:schemeClr val="tx1"/>
                        </a:solidFill>
                      </a:endParaRPr>
                    </a:p>
                  </a:txBody>
                  <a:tcPr>
                    <a:solidFill>
                      <a:srgbClr val="F56D5A"/>
                    </a:solidFill>
                  </a:tcPr>
                </a:tc>
              </a:tr>
              <a:tr h="370840">
                <a:tc>
                  <a:txBody>
                    <a:bodyPr/>
                    <a:lstStyle/>
                    <a:p>
                      <a:pPr algn="ctr"/>
                      <a:r>
                        <a:rPr lang="en-US" sz="2800" dirty="0" smtClean="0"/>
                        <a:t>0</a:t>
                      </a:r>
                      <a:endParaRPr lang="en-US" sz="2800" dirty="0"/>
                    </a:p>
                  </a:txBody>
                  <a:tcPr>
                    <a:solidFill>
                      <a:srgbClr val="2ED4F0"/>
                    </a:solidFill>
                  </a:tcPr>
                </a:tc>
                <a:tc>
                  <a:txBody>
                    <a:bodyPr/>
                    <a:lstStyle/>
                    <a:p>
                      <a:pPr algn="ctr"/>
                      <a:r>
                        <a:rPr lang="en-US" sz="2800" dirty="0" smtClean="0"/>
                        <a:t>0</a:t>
                      </a:r>
                      <a:endParaRPr lang="en-US" sz="2800" dirty="0"/>
                    </a:p>
                  </a:txBody>
                  <a:tcPr>
                    <a:solidFill>
                      <a:srgbClr val="90EDB5"/>
                    </a:solidFill>
                  </a:tcPr>
                </a:tc>
                <a:tc>
                  <a:txBody>
                    <a:bodyPr/>
                    <a:lstStyle/>
                    <a:p>
                      <a:pPr algn="ctr"/>
                      <a:r>
                        <a:rPr lang="en-US" sz="2800" dirty="0" smtClean="0"/>
                        <a:t>0</a:t>
                      </a:r>
                      <a:endParaRPr lang="en-US" sz="2800" dirty="0"/>
                    </a:p>
                  </a:txBody>
                  <a:tcPr>
                    <a:solidFill>
                      <a:srgbClr val="F56D5A"/>
                    </a:solidFill>
                  </a:tcPr>
                </a:tc>
              </a:tr>
              <a:tr h="370840">
                <a:tc>
                  <a:txBody>
                    <a:bodyPr/>
                    <a:lstStyle/>
                    <a:p>
                      <a:pPr algn="ctr"/>
                      <a:r>
                        <a:rPr lang="en-US" sz="2800" dirty="0" smtClean="0"/>
                        <a:t>0</a:t>
                      </a:r>
                      <a:endParaRPr lang="en-US" sz="2800" dirty="0"/>
                    </a:p>
                  </a:txBody>
                  <a:tcPr>
                    <a:solidFill>
                      <a:srgbClr val="2ED4F0"/>
                    </a:solidFill>
                  </a:tcPr>
                </a:tc>
                <a:tc>
                  <a:txBody>
                    <a:bodyPr/>
                    <a:lstStyle/>
                    <a:p>
                      <a:pPr algn="ctr"/>
                      <a:r>
                        <a:rPr lang="en-US" sz="2800" dirty="0" smtClean="0"/>
                        <a:t>5</a:t>
                      </a:r>
                      <a:endParaRPr lang="en-US" sz="2800" dirty="0"/>
                    </a:p>
                  </a:txBody>
                  <a:tcPr>
                    <a:solidFill>
                      <a:srgbClr val="90EDB5"/>
                    </a:solidFill>
                  </a:tcPr>
                </a:tc>
                <a:tc>
                  <a:txBody>
                    <a:bodyPr/>
                    <a:lstStyle/>
                    <a:p>
                      <a:pPr algn="ctr"/>
                      <a:r>
                        <a:rPr lang="en-US" sz="2800" dirty="0" smtClean="0"/>
                        <a:t>0</a:t>
                      </a:r>
                      <a:endParaRPr lang="en-US" sz="2800" dirty="0"/>
                    </a:p>
                  </a:txBody>
                  <a:tcPr>
                    <a:solidFill>
                      <a:srgbClr val="F56D5A"/>
                    </a:solidFill>
                  </a:tcPr>
                </a:tc>
              </a:tr>
              <a:tr h="370840">
                <a:tc>
                  <a:txBody>
                    <a:bodyPr/>
                    <a:lstStyle/>
                    <a:p>
                      <a:pPr algn="ctr"/>
                      <a:r>
                        <a:rPr lang="en-US" sz="2800" dirty="0" smtClean="0"/>
                        <a:t>3</a:t>
                      </a:r>
                      <a:endParaRPr lang="en-US" sz="2800" dirty="0"/>
                    </a:p>
                  </a:txBody>
                  <a:tcPr>
                    <a:solidFill>
                      <a:srgbClr val="2ED4F0"/>
                    </a:solidFill>
                  </a:tcPr>
                </a:tc>
                <a:tc>
                  <a:txBody>
                    <a:bodyPr/>
                    <a:lstStyle/>
                    <a:p>
                      <a:pPr algn="ctr"/>
                      <a:r>
                        <a:rPr lang="en-US" sz="2800" dirty="0" smtClean="0"/>
                        <a:t>2</a:t>
                      </a:r>
                      <a:endParaRPr lang="en-US" sz="2800" dirty="0"/>
                    </a:p>
                  </a:txBody>
                  <a:tcPr>
                    <a:solidFill>
                      <a:srgbClr val="90EDB5"/>
                    </a:solidFill>
                  </a:tcPr>
                </a:tc>
                <a:tc>
                  <a:txBody>
                    <a:bodyPr/>
                    <a:lstStyle/>
                    <a:p>
                      <a:pPr algn="ctr"/>
                      <a:r>
                        <a:rPr lang="en-US" sz="2800" dirty="0" smtClean="0"/>
                        <a:t>0</a:t>
                      </a:r>
                      <a:endParaRPr lang="en-US" sz="2800" dirty="0"/>
                    </a:p>
                  </a:txBody>
                  <a:tcPr>
                    <a:solidFill>
                      <a:srgbClr val="F56D5A"/>
                    </a:solidFill>
                  </a:tcPr>
                </a:tc>
              </a:tr>
              <a:tr h="370840">
                <a:tc>
                  <a:txBody>
                    <a:bodyPr/>
                    <a:lstStyle/>
                    <a:p>
                      <a:pPr algn="ctr"/>
                      <a:r>
                        <a:rPr lang="en-US" sz="2800" dirty="0" smtClean="0"/>
                        <a:t>3</a:t>
                      </a:r>
                      <a:endParaRPr lang="en-US" sz="2800" dirty="0"/>
                    </a:p>
                  </a:txBody>
                  <a:tcPr>
                    <a:solidFill>
                      <a:srgbClr val="2ED4F0"/>
                    </a:solidFill>
                  </a:tcPr>
                </a:tc>
                <a:tc>
                  <a:txBody>
                    <a:bodyPr/>
                    <a:lstStyle/>
                    <a:p>
                      <a:pPr algn="ctr"/>
                      <a:r>
                        <a:rPr lang="en-US" sz="2800" dirty="0" smtClean="0"/>
                        <a:t>0</a:t>
                      </a:r>
                      <a:endParaRPr lang="en-US" sz="2800" dirty="0"/>
                    </a:p>
                  </a:txBody>
                  <a:tcPr>
                    <a:solidFill>
                      <a:srgbClr val="90EDB5"/>
                    </a:solidFill>
                  </a:tcPr>
                </a:tc>
                <a:tc>
                  <a:txBody>
                    <a:bodyPr/>
                    <a:lstStyle/>
                    <a:p>
                      <a:pPr algn="ctr"/>
                      <a:r>
                        <a:rPr lang="en-US" sz="2800" dirty="0" smtClean="0"/>
                        <a:t>2</a:t>
                      </a:r>
                      <a:endParaRPr lang="en-US" sz="2800" dirty="0"/>
                    </a:p>
                  </a:txBody>
                  <a:tcPr>
                    <a:solidFill>
                      <a:srgbClr val="F56D5A"/>
                    </a:solidFill>
                  </a:tcPr>
                </a:tc>
              </a:tr>
              <a:tr h="370840">
                <a:tc>
                  <a:txBody>
                    <a:bodyPr/>
                    <a:lstStyle/>
                    <a:p>
                      <a:pPr algn="ctr"/>
                      <a:r>
                        <a:rPr lang="en-US" sz="2800" dirty="0" smtClean="0"/>
                        <a:t>3</a:t>
                      </a:r>
                      <a:endParaRPr lang="en-US" sz="2800" dirty="0"/>
                    </a:p>
                  </a:txBody>
                  <a:tcPr>
                    <a:solidFill>
                      <a:srgbClr val="2ED4F0"/>
                    </a:solidFill>
                  </a:tcPr>
                </a:tc>
                <a:tc>
                  <a:txBody>
                    <a:bodyPr/>
                    <a:lstStyle/>
                    <a:p>
                      <a:pPr algn="ctr"/>
                      <a:r>
                        <a:rPr lang="en-US" sz="2800" dirty="0" smtClean="0"/>
                        <a:t>5</a:t>
                      </a:r>
                      <a:endParaRPr lang="en-US" sz="2800" dirty="0"/>
                    </a:p>
                  </a:txBody>
                  <a:tcPr>
                    <a:solidFill>
                      <a:srgbClr val="90EDB5"/>
                    </a:solidFill>
                  </a:tcPr>
                </a:tc>
                <a:tc>
                  <a:txBody>
                    <a:bodyPr/>
                    <a:lstStyle/>
                    <a:p>
                      <a:pPr algn="ctr"/>
                      <a:r>
                        <a:rPr lang="en-US" sz="2800" dirty="0" smtClean="0"/>
                        <a:t>2</a:t>
                      </a:r>
                      <a:endParaRPr lang="en-US" sz="2800" dirty="0"/>
                    </a:p>
                  </a:txBody>
                  <a:tcPr>
                    <a:solidFill>
                      <a:srgbClr val="F56D5A"/>
                    </a:solidFill>
                  </a:tcPr>
                </a:tc>
              </a:tr>
              <a:tr h="370840">
                <a:tc>
                  <a:txBody>
                    <a:bodyPr/>
                    <a:lstStyle/>
                    <a:p>
                      <a:pPr algn="ctr"/>
                      <a:r>
                        <a:rPr lang="en-US" sz="2800" dirty="0" smtClean="0"/>
                        <a:t>3</a:t>
                      </a:r>
                      <a:endParaRPr lang="en-US" sz="2800" dirty="0"/>
                    </a:p>
                  </a:txBody>
                  <a:tcPr>
                    <a:solidFill>
                      <a:srgbClr val="2ED4F0"/>
                    </a:solidFill>
                  </a:tcPr>
                </a:tc>
                <a:tc>
                  <a:txBody>
                    <a:bodyPr/>
                    <a:lstStyle/>
                    <a:p>
                      <a:pPr algn="ctr"/>
                      <a:r>
                        <a:rPr lang="en-US" sz="2800" dirty="0" smtClean="0"/>
                        <a:t>0</a:t>
                      </a:r>
                      <a:endParaRPr lang="en-US" sz="2800" dirty="0"/>
                    </a:p>
                  </a:txBody>
                  <a:tcPr>
                    <a:solidFill>
                      <a:srgbClr val="90EDB5"/>
                    </a:solidFill>
                  </a:tcPr>
                </a:tc>
                <a:tc>
                  <a:txBody>
                    <a:bodyPr/>
                    <a:lstStyle/>
                    <a:p>
                      <a:pPr algn="ctr"/>
                      <a:r>
                        <a:rPr lang="en-US" sz="2800" dirty="0" smtClean="0"/>
                        <a:t>7</a:t>
                      </a:r>
                      <a:endParaRPr lang="en-US" sz="2800" dirty="0"/>
                    </a:p>
                  </a:txBody>
                  <a:tcPr>
                    <a:solidFill>
                      <a:srgbClr val="F56D5A"/>
                    </a:solidFill>
                  </a:tcPr>
                </a:tc>
              </a:tr>
            </a:tbl>
          </a:graphicData>
        </a:graphic>
      </p:graphicFrame>
      <p:sp>
        <p:nvSpPr>
          <p:cNvPr id="59" name="TextBox 13">
            <a:extLst>
              <a:ext uri="{FF2B5EF4-FFF2-40B4-BE49-F238E27FC236}">
                <a16:creationId xmlns:a16="http://schemas.microsoft.com/office/drawing/2014/main" xmlns="" id="{2EA711AA-0AAC-4805-AD5D-D5154FCB923C}"/>
              </a:ext>
            </a:extLst>
          </p:cNvPr>
          <p:cNvSpPr txBox="1"/>
          <p:nvPr/>
        </p:nvSpPr>
        <p:spPr>
          <a:xfrm>
            <a:off x="4643291" y="315232"/>
            <a:ext cx="469161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800" dirty="0" err="1" smtClean="0">
                <a:solidFill>
                  <a:schemeClr val="tx1">
                    <a:alpha val="70000"/>
                  </a:schemeClr>
                </a:solidFill>
                <a:latin typeface="Eurostile BQ" pitchFamily="50" charset="0"/>
              </a:rPr>
              <a:t>Tổng</a:t>
            </a:r>
            <a:r>
              <a:rPr lang="en-IN" sz="4800" dirty="0" smtClean="0">
                <a:solidFill>
                  <a:schemeClr val="tx1">
                    <a:alpha val="70000"/>
                  </a:schemeClr>
                </a:solidFill>
                <a:latin typeface="Eurostile BQ" pitchFamily="50" charset="0"/>
              </a:rPr>
              <a:t> chi </a:t>
            </a:r>
            <a:r>
              <a:rPr lang="en-IN" sz="4800" dirty="0" err="1" smtClean="0">
                <a:solidFill>
                  <a:schemeClr val="tx1">
                    <a:alpha val="70000"/>
                  </a:schemeClr>
                </a:solidFill>
                <a:latin typeface="Eurostile BQ" pitchFamily="50" charset="0"/>
              </a:rPr>
              <a:t>phí</a:t>
            </a:r>
            <a:r>
              <a:rPr lang="en-IN" sz="4800" dirty="0" smtClean="0">
                <a:solidFill>
                  <a:schemeClr val="tx1">
                    <a:alpha val="70000"/>
                  </a:schemeClr>
                </a:solidFill>
                <a:latin typeface="Eurostile BQ" pitchFamily="50" charset="0"/>
              </a:rPr>
              <a:t>: 9</a:t>
            </a:r>
            <a:endParaRPr lang="en-IN" sz="2400" dirty="0">
              <a:solidFill>
                <a:schemeClr val="tx1">
                  <a:alpha val="70000"/>
                </a:schemeClr>
              </a:solidFill>
              <a:latin typeface="Eurostile BQ" pitchFamily="50" charset="0"/>
            </a:endParaRPr>
          </a:p>
        </p:txBody>
      </p:sp>
      <p:sp>
        <p:nvSpPr>
          <p:cNvPr id="34" name="TextBox 13">
            <a:extLst>
              <a:ext uri="{FF2B5EF4-FFF2-40B4-BE49-F238E27FC236}">
                <a16:creationId xmlns:a16="http://schemas.microsoft.com/office/drawing/2014/main" xmlns="" id="{2EA711AA-0AAC-4805-AD5D-D5154FCB923C}"/>
              </a:ext>
            </a:extLst>
          </p:cNvPr>
          <p:cNvSpPr txBox="1"/>
          <p:nvPr/>
        </p:nvSpPr>
        <p:spPr>
          <a:xfrm>
            <a:off x="4639762" y="5747356"/>
            <a:ext cx="469161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800" dirty="0" err="1" smtClean="0">
                <a:solidFill>
                  <a:schemeClr val="tx1">
                    <a:alpha val="70000"/>
                  </a:schemeClr>
                </a:solidFill>
                <a:latin typeface="Eurostile BQ" pitchFamily="50" charset="0"/>
              </a:rPr>
              <a:t>Tổng</a:t>
            </a:r>
            <a:r>
              <a:rPr lang="en-IN" sz="4800" dirty="0" smtClean="0">
                <a:solidFill>
                  <a:schemeClr val="tx1">
                    <a:alpha val="70000"/>
                  </a:schemeClr>
                </a:solidFill>
                <a:latin typeface="Eurostile BQ" pitchFamily="50" charset="0"/>
              </a:rPr>
              <a:t> chi </a:t>
            </a:r>
            <a:r>
              <a:rPr lang="en-IN" sz="4800" dirty="0" err="1" smtClean="0">
                <a:solidFill>
                  <a:schemeClr val="tx1">
                    <a:alpha val="70000"/>
                  </a:schemeClr>
                </a:solidFill>
                <a:latin typeface="Eurostile BQ" pitchFamily="50" charset="0"/>
              </a:rPr>
              <a:t>phí</a:t>
            </a:r>
            <a:r>
              <a:rPr lang="en-IN" sz="4800" dirty="0" smtClean="0">
                <a:solidFill>
                  <a:schemeClr val="tx1">
                    <a:alpha val="70000"/>
                  </a:schemeClr>
                </a:solidFill>
                <a:latin typeface="Eurostile BQ" pitchFamily="50" charset="0"/>
              </a:rPr>
              <a:t>: 5</a:t>
            </a:r>
            <a:endParaRPr lang="en-IN" sz="2400" dirty="0">
              <a:solidFill>
                <a:schemeClr val="tx1">
                  <a:alpha val="70000"/>
                </a:schemeClr>
              </a:solidFill>
              <a:latin typeface="Eurostile BQ" pitchFamily="50" charset="0"/>
            </a:endParaRP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31372" y="5210660"/>
            <a:ext cx="2601296" cy="1463229"/>
          </a:xfrm>
          <a:prstGeom prst="rect">
            <a:avLst/>
          </a:prstGeom>
        </p:spPr>
      </p:pic>
    </p:spTree>
    <p:extLst>
      <p:ext uri="{BB962C8B-B14F-4D97-AF65-F5344CB8AC3E}">
        <p14:creationId xmlns:p14="http://schemas.microsoft.com/office/powerpoint/2010/main" val="375425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hidden"/>
                                      </p:to>
                                    </p:set>
                                  </p:childTnLst>
                                </p:cTn>
                              </p:par>
                              <p:par>
                                <p:cTn id="26" presetID="1" presetClass="entr" presetSubtype="0" fill="hold" grpId="1" nodeType="withEffect">
                                  <p:stCondLst>
                                    <p:cond delay="0"/>
                                  </p:stCondLst>
                                  <p:childTnLst>
                                    <p:set>
                                      <p:cBhvr>
                                        <p:cTn id="27" dur="1" fill="hold">
                                          <p:stCondLst>
                                            <p:cond delay="0"/>
                                          </p:stCondLst>
                                        </p:cTn>
                                        <p:tgtEl>
                                          <p:spTgt spid="4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43"/>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hidden"/>
                                      </p:to>
                                    </p:set>
                                  </p:childTnLst>
                                </p:cTn>
                              </p:par>
                              <p:par>
                                <p:cTn id="34" presetID="1" presetClass="entr" presetSubtype="0" fill="hold" grpId="2" nodeType="withEffect">
                                  <p:stCondLst>
                                    <p:cond delay="0"/>
                                  </p:stCondLst>
                                  <p:childTnLst>
                                    <p:set>
                                      <p:cBhvr>
                                        <p:cTn id="35" dur="1" fill="hold">
                                          <p:stCondLst>
                                            <p:cond delay="0"/>
                                          </p:stCondLst>
                                        </p:cTn>
                                        <p:tgtEl>
                                          <p:spTgt spid="5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2" nodeType="clickEffect">
                                  <p:stCondLst>
                                    <p:cond delay="0"/>
                                  </p:stCondLst>
                                  <p:childTnLst>
                                    <p:set>
                                      <p:cBhvr>
                                        <p:cTn id="39" dur="1" fill="hold">
                                          <p:stCondLst>
                                            <p:cond delay="0"/>
                                          </p:stCondLst>
                                        </p:cTn>
                                        <p:tgtEl>
                                          <p:spTgt spid="40"/>
                                        </p:tgtEl>
                                        <p:attrNameLst>
                                          <p:attrName>style.visibility</p:attrName>
                                        </p:attrNameLst>
                                      </p:cBhvr>
                                      <p:to>
                                        <p:strVal val="visible"/>
                                      </p:to>
                                    </p:set>
                                  </p:childTnLst>
                                </p:cTn>
                              </p:par>
                              <p:par>
                                <p:cTn id="40" presetID="1" presetClass="exit" presetSubtype="0" fill="hold" grpId="0" nodeType="withEffect">
                                  <p:stCondLst>
                                    <p:cond delay="0"/>
                                  </p:stCondLst>
                                  <p:childTnLst>
                                    <p:set>
                                      <p:cBhvr>
                                        <p:cTn id="41" dur="1" fill="hold">
                                          <p:stCondLst>
                                            <p:cond delay="0"/>
                                          </p:stCondLst>
                                        </p:cTn>
                                        <p:tgtEl>
                                          <p:spTgt spid="52"/>
                                        </p:tgtEl>
                                        <p:attrNameLst>
                                          <p:attrName>style.visibility</p:attrName>
                                        </p:attrNameLst>
                                      </p:cBhvr>
                                      <p:to>
                                        <p:strVal val="hidden"/>
                                      </p:to>
                                    </p:set>
                                  </p:childTnLst>
                                </p:cTn>
                              </p:par>
                              <p:par>
                                <p:cTn id="42" presetID="1" presetClass="entr" presetSubtype="0" fill="hold" grpId="3" nodeType="withEffect">
                                  <p:stCondLst>
                                    <p:cond delay="0"/>
                                  </p:stCondLst>
                                  <p:childTnLst>
                                    <p:set>
                                      <p:cBhvr>
                                        <p:cTn id="43" dur="1" fill="hold">
                                          <p:stCondLst>
                                            <p:cond delay="0"/>
                                          </p:stCondLst>
                                        </p:cTn>
                                        <p:tgtEl>
                                          <p:spTgt spid="52"/>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4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5"/>
                                        </p:tgtEl>
                                        <p:attrNameLst>
                                          <p:attrName>style.visibility</p:attrName>
                                        </p:attrNameLst>
                                      </p:cBhvr>
                                      <p:to>
                                        <p:strVal val="hidden"/>
                                      </p:to>
                                    </p:set>
                                  </p:childTnLst>
                                </p:cTn>
                              </p:par>
                              <p:par>
                                <p:cTn id="50" presetID="42" presetClass="path" presetSubtype="0" accel="50000" decel="50000" fill="hold" grpId="3" nodeType="withEffect">
                                  <p:stCondLst>
                                    <p:cond delay="0"/>
                                  </p:stCondLst>
                                  <p:childTnLst>
                                    <p:animMotion origin="layout" path="M 5E-6 -0.00185 L -0.00104 -0.31065 " pathEditMode="relative" rAng="0" ptsTypes="AA">
                                      <p:cBhvr>
                                        <p:cTn id="51" dur="2000" fill="hold"/>
                                        <p:tgtEl>
                                          <p:spTgt spid="40"/>
                                        </p:tgtEl>
                                        <p:attrNameLst>
                                          <p:attrName>ppt_x</p:attrName>
                                          <p:attrName>ppt_y</p:attrName>
                                        </p:attrNameLst>
                                      </p:cBhvr>
                                      <p:rCtr x="-52" y="-15440"/>
                                    </p:animMotion>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46"/>
                                        </p:tgtEl>
                                        <p:attrNameLst>
                                          <p:attrName>style.visibility</p:attrName>
                                        </p:attrNameLst>
                                      </p:cBhvr>
                                      <p:to>
                                        <p:strVal val="hidden"/>
                                      </p:to>
                                    </p:set>
                                  </p:childTnLst>
                                </p:cTn>
                              </p:par>
                              <p:par>
                                <p:cTn id="56" presetID="1" presetClass="entr" presetSubtype="0" fill="hold" grpId="1" nodeType="withEffect">
                                  <p:stCondLst>
                                    <p:cond delay="0"/>
                                  </p:stCondLst>
                                  <p:childTnLst>
                                    <p:set>
                                      <p:cBhvr>
                                        <p:cTn id="57" dur="1" fill="hold">
                                          <p:stCondLst>
                                            <p:cond delay="0"/>
                                          </p:stCondLst>
                                        </p:cTn>
                                        <p:tgtEl>
                                          <p:spTgt spid="5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47"/>
                                        </p:tgtEl>
                                        <p:attrNameLst>
                                          <p:attrName>style.visibility</p:attrName>
                                        </p:attrNameLst>
                                      </p:cBhvr>
                                      <p:to>
                                        <p:strVal val="hidden"/>
                                      </p:to>
                                    </p:set>
                                  </p:childTnLst>
                                </p:cTn>
                              </p:par>
                              <p:par>
                                <p:cTn id="62" presetID="42" presetClass="path" presetSubtype="0" accel="50000" decel="50000" fill="hold" grpId="2" nodeType="withEffect">
                                  <p:stCondLst>
                                    <p:cond delay="0"/>
                                  </p:stCondLst>
                                  <p:childTnLst>
                                    <p:animMotion origin="layout" path="M -0.00104 -2.59259E-6 L -0.00208 -0.11319 " pathEditMode="relative" rAng="0" ptsTypes="AA">
                                      <p:cBhvr>
                                        <p:cTn id="63" dur="2000" fill="hold"/>
                                        <p:tgtEl>
                                          <p:spTgt spid="53"/>
                                        </p:tgtEl>
                                        <p:attrNameLst>
                                          <p:attrName>ppt_x</p:attrName>
                                          <p:attrName>ppt_y</p:attrName>
                                        </p:attrNameLst>
                                      </p:cBhvr>
                                      <p:rCtr x="-52" y="-5671"/>
                                    </p:animMotion>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48"/>
                                        </p:tgtEl>
                                        <p:attrNameLst>
                                          <p:attrName>style.visibility</p:attrName>
                                        </p:attrNameLst>
                                      </p:cBhvr>
                                      <p:to>
                                        <p:strVal val="hidden"/>
                                      </p:to>
                                    </p:set>
                                  </p:childTnLst>
                                </p:cTn>
                              </p:par>
                              <p:par>
                                <p:cTn id="68" presetID="1" presetClass="entr" presetSubtype="0" fill="hold" grpId="0" nodeType="withEffect">
                                  <p:stCondLst>
                                    <p:cond delay="0"/>
                                  </p:stCondLst>
                                  <p:childTnLst>
                                    <p:set>
                                      <p:cBhvr>
                                        <p:cTn id="69" dur="1" fill="hold">
                                          <p:stCondLst>
                                            <p:cond delay="0"/>
                                          </p:stCondLst>
                                        </p:cTn>
                                        <p:tgtEl>
                                          <p:spTgt spid="5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49"/>
                                        </p:tgtEl>
                                        <p:attrNameLst>
                                          <p:attrName>style.visibility</p:attrName>
                                        </p:attrNameLst>
                                      </p:cBhvr>
                                      <p:to>
                                        <p:strVal val="hidden"/>
                                      </p:to>
                                    </p:set>
                                  </p:childTnLst>
                                </p:cTn>
                              </p:par>
                              <p:par>
                                <p:cTn id="74" presetID="42" presetClass="path" presetSubtype="0" accel="50000" decel="50000" fill="hold" grpId="1" nodeType="withEffect">
                                  <p:stCondLst>
                                    <p:cond delay="0"/>
                                  </p:stCondLst>
                                  <p:childTnLst>
                                    <p:animMotion origin="layout" path="M 3.33333E-6 0.01852 L -0.00209 -0.15278 " pathEditMode="relative" rAng="0" ptsTypes="AA">
                                      <p:cBhvr>
                                        <p:cTn id="75" dur="2000" fill="hold"/>
                                        <p:tgtEl>
                                          <p:spTgt spid="57"/>
                                        </p:tgtEl>
                                        <p:attrNameLst>
                                          <p:attrName>ppt_x</p:attrName>
                                          <p:attrName>ppt_y</p:attrName>
                                        </p:attrNameLst>
                                      </p:cBhvr>
                                      <p:rCtr x="-104" y="-8565"/>
                                    </p:animMotion>
                                  </p:childTnLst>
                                </p:cTn>
                              </p:par>
                            </p:childTnLst>
                          </p:cTn>
                        </p:par>
                        <p:par>
                          <p:cTn id="76" fill="hold">
                            <p:stCondLst>
                              <p:cond delay="2000"/>
                            </p:stCondLst>
                            <p:childTnLst>
                              <p:par>
                                <p:cTn id="77" presetID="1" presetClass="entr" presetSubtype="0" fill="hold" grpId="0" nodeType="after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50"/>
                                        </p:tgtEl>
                                        <p:attrNameLst>
                                          <p:attrName>style.visibility</p:attrName>
                                        </p:attrNameLst>
                                      </p:cBhvr>
                                      <p:to>
                                        <p:strVal val="hidden"/>
                                      </p:to>
                                    </p:set>
                                  </p:childTnLst>
                                </p:cTn>
                              </p:par>
                              <p:par>
                                <p:cTn id="83" presetID="42" presetClass="path" presetSubtype="0" accel="50000" decel="50000" fill="hold" grpId="1" nodeType="withEffect">
                                  <p:stCondLst>
                                    <p:cond delay="0"/>
                                  </p:stCondLst>
                                  <p:childTnLst>
                                    <p:animMotion origin="layout" path="M -0.00208 0.0037 L -0.00104 -0.36574 " pathEditMode="relative" rAng="0" ptsTypes="AA">
                                      <p:cBhvr>
                                        <p:cTn id="84" dur="2000" fill="hold"/>
                                        <p:tgtEl>
                                          <p:spTgt spid="58"/>
                                        </p:tgtEl>
                                        <p:attrNameLst>
                                          <p:attrName>ppt_x</p:attrName>
                                          <p:attrName>ppt_y</p:attrName>
                                        </p:attrNameLst>
                                      </p:cBhvr>
                                      <p:rCtr x="52" y="-18472"/>
                                    </p:animMotion>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childTnLst>
                                    <p:set>
                                      <p:cBhvr>
                                        <p:cTn id="88" dur="1" fill="hold">
                                          <p:stCondLst>
                                            <p:cond delay="0"/>
                                          </p:stCondLst>
                                        </p:cTn>
                                        <p:tgtEl>
                                          <p:spTgt spid="59"/>
                                        </p:tgtEl>
                                        <p:attrNameLst>
                                          <p:attrName>style.visibility</p:attrName>
                                        </p:attrNameLst>
                                      </p:cBhvr>
                                      <p:to>
                                        <p:strVal val="visible"/>
                                      </p:to>
                                    </p:set>
                                    <p:anim calcmode="lin" valueType="num">
                                      <p:cBhvr>
                                        <p:cTn id="89" dur="500" fill="hold"/>
                                        <p:tgtEl>
                                          <p:spTgt spid="59"/>
                                        </p:tgtEl>
                                        <p:attrNameLst>
                                          <p:attrName>ppt_w</p:attrName>
                                        </p:attrNameLst>
                                      </p:cBhvr>
                                      <p:tavLst>
                                        <p:tav tm="0">
                                          <p:val>
                                            <p:fltVal val="0"/>
                                          </p:val>
                                        </p:tav>
                                        <p:tav tm="100000">
                                          <p:val>
                                            <p:strVal val="#ppt_w"/>
                                          </p:val>
                                        </p:tav>
                                      </p:tavLst>
                                    </p:anim>
                                    <p:anim calcmode="lin" valueType="num">
                                      <p:cBhvr>
                                        <p:cTn id="90" dur="500" fill="hold"/>
                                        <p:tgtEl>
                                          <p:spTgt spid="59"/>
                                        </p:tgtEl>
                                        <p:attrNameLst>
                                          <p:attrName>ppt_h</p:attrName>
                                        </p:attrNameLst>
                                      </p:cBhvr>
                                      <p:tavLst>
                                        <p:tav tm="0">
                                          <p:val>
                                            <p:fltVal val="0"/>
                                          </p:val>
                                        </p:tav>
                                        <p:tav tm="100000">
                                          <p:val>
                                            <p:strVal val="#ppt_h"/>
                                          </p:val>
                                        </p:tav>
                                      </p:tavLst>
                                    </p:anim>
                                    <p:animEffect transition="in" filter="fade">
                                      <p:cBhvr>
                                        <p:cTn id="91" dur="500"/>
                                        <p:tgtEl>
                                          <p:spTgt spid="59"/>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22"/>
                                        </p:tgtEl>
                                        <p:attrNameLst>
                                          <p:attrName>style.visibility</p:attrName>
                                        </p:attrNameLst>
                                      </p:cBhvr>
                                      <p:to>
                                        <p:strVal val="visible"/>
                                      </p:to>
                                    </p:set>
                                    <p:anim calcmode="lin" valueType="num">
                                      <p:cBhvr additive="base">
                                        <p:cTn id="96" dur="500" fill="hold"/>
                                        <p:tgtEl>
                                          <p:spTgt spid="22"/>
                                        </p:tgtEl>
                                        <p:attrNameLst>
                                          <p:attrName>ppt_x</p:attrName>
                                        </p:attrNameLst>
                                      </p:cBhvr>
                                      <p:tavLst>
                                        <p:tav tm="0">
                                          <p:val>
                                            <p:strVal val="#ppt_x"/>
                                          </p:val>
                                        </p:tav>
                                        <p:tav tm="100000">
                                          <p:val>
                                            <p:strVal val="#ppt_x"/>
                                          </p:val>
                                        </p:tav>
                                      </p:tavLst>
                                    </p:anim>
                                    <p:anim calcmode="lin" valueType="num">
                                      <p:cBhvr additive="base">
                                        <p:cTn id="9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4"/>
                                        </p:tgtEl>
                                        <p:attrNameLst>
                                          <p:attrName>style.visibility</p:attrName>
                                        </p:attrNameLst>
                                      </p:cBhvr>
                                      <p:to>
                                        <p:strVal val="visible"/>
                                      </p:to>
                                    </p:set>
                                  </p:childTnLst>
                                </p:cTn>
                              </p:par>
                            </p:childTnLst>
                          </p:cTn>
                        </p:par>
                        <p:par>
                          <p:cTn id="102" fill="hold">
                            <p:stCondLst>
                              <p:cond delay="0"/>
                            </p:stCondLst>
                            <p:childTnLst>
                              <p:par>
                                <p:cTn id="103" presetID="3" presetClass="emph" presetSubtype="2" fill="hold" grpId="1" nodeType="afterEffect">
                                  <p:stCondLst>
                                    <p:cond delay="0"/>
                                  </p:stCondLst>
                                  <p:childTnLst>
                                    <p:animClr clrSpc="rgb" dir="cw">
                                      <p:cBhvr override="childStyle">
                                        <p:cTn id="104" dur="500" fill="hold"/>
                                        <p:tgtEl>
                                          <p:spTgt spid="34"/>
                                        </p:tgtEl>
                                        <p:attrNameLst>
                                          <p:attrName>style.color</p:attrName>
                                        </p:attrNameLst>
                                      </p:cBhvr>
                                      <p:to>
                                        <a:srgbClr val="FB2328"/>
                                      </p:to>
                                    </p:animClr>
                                  </p:childTnLst>
                                </p:cTn>
                              </p:par>
                            </p:childTnLst>
                          </p:cTn>
                        </p:par>
                        <p:par>
                          <p:cTn id="105" fill="hold">
                            <p:stCondLst>
                              <p:cond delay="500"/>
                            </p:stCondLst>
                            <p:childTnLst>
                              <p:par>
                                <p:cTn id="106" presetID="53" presetClass="entr" presetSubtype="16" fill="hold" nodeType="afterEffect">
                                  <p:stCondLst>
                                    <p:cond delay="0"/>
                                  </p:stCondLst>
                                  <p:childTnLst>
                                    <p:set>
                                      <p:cBhvr>
                                        <p:cTn id="107" dur="1" fill="hold">
                                          <p:stCondLst>
                                            <p:cond delay="0"/>
                                          </p:stCondLst>
                                        </p:cTn>
                                        <p:tgtEl>
                                          <p:spTgt spid="2"/>
                                        </p:tgtEl>
                                        <p:attrNameLst>
                                          <p:attrName>style.visibility</p:attrName>
                                        </p:attrNameLst>
                                      </p:cBhvr>
                                      <p:to>
                                        <p:strVal val="visible"/>
                                      </p:to>
                                    </p:set>
                                    <p:anim calcmode="lin" valueType="num">
                                      <p:cBhvr>
                                        <p:cTn id="108" dur="500" fill="hold"/>
                                        <p:tgtEl>
                                          <p:spTgt spid="2"/>
                                        </p:tgtEl>
                                        <p:attrNameLst>
                                          <p:attrName>ppt_w</p:attrName>
                                        </p:attrNameLst>
                                      </p:cBhvr>
                                      <p:tavLst>
                                        <p:tav tm="0">
                                          <p:val>
                                            <p:fltVal val="0"/>
                                          </p:val>
                                        </p:tav>
                                        <p:tav tm="100000">
                                          <p:val>
                                            <p:strVal val="#ppt_w"/>
                                          </p:val>
                                        </p:tav>
                                      </p:tavLst>
                                    </p:anim>
                                    <p:anim calcmode="lin" valueType="num">
                                      <p:cBhvr>
                                        <p:cTn id="109" dur="500" fill="hold"/>
                                        <p:tgtEl>
                                          <p:spTgt spid="2"/>
                                        </p:tgtEl>
                                        <p:attrNameLst>
                                          <p:attrName>ppt_h</p:attrName>
                                        </p:attrNameLst>
                                      </p:cBhvr>
                                      <p:tavLst>
                                        <p:tav tm="0">
                                          <p:val>
                                            <p:fltVal val="0"/>
                                          </p:val>
                                        </p:tav>
                                        <p:tav tm="100000">
                                          <p:val>
                                            <p:strVal val="#ppt_h"/>
                                          </p:val>
                                        </p:tav>
                                      </p:tavLst>
                                    </p:anim>
                                    <p:animEffect transition="in" filter="fade">
                                      <p:cBhvr>
                                        <p:cTn id="1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0" grpId="2" animBg="1"/>
      <p:bldP spid="40" grpId="3" animBg="1"/>
      <p:bldP spid="21" grpId="0" animBg="1"/>
      <p:bldP spid="43" grpId="0"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2" grpId="0" animBg="1"/>
      <p:bldP spid="52" grpId="2" animBg="1"/>
      <p:bldP spid="52" grpId="3" animBg="1"/>
      <p:bldP spid="53" grpId="1" animBg="1"/>
      <p:bldP spid="53" grpId="2" animBg="1"/>
      <p:bldP spid="57" grpId="0" animBg="1"/>
      <p:bldP spid="57" grpId="1" animBg="1"/>
      <p:bldP spid="58" grpId="0" animBg="1"/>
      <p:bldP spid="58" grpId="1" animBg="1"/>
      <p:bldP spid="59" grpId="0"/>
      <p:bldP spid="34" grpId="0"/>
      <p:bldP spid="34"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453" y="103210"/>
            <a:ext cx="2860913" cy="2860913"/>
          </a:xfrm>
          <a:prstGeom prst="rect">
            <a:avLst/>
          </a:prstGeom>
        </p:spPr>
      </p:pic>
      <p:sp>
        <p:nvSpPr>
          <p:cNvPr id="27" name="Rectangle 26"/>
          <p:cNvSpPr/>
          <p:nvPr/>
        </p:nvSpPr>
        <p:spPr>
          <a:xfrm>
            <a:off x="805219" y="3199192"/>
            <a:ext cx="11210210" cy="2862322"/>
          </a:xfrm>
          <a:prstGeom prst="rect">
            <a:avLst/>
          </a:prstGeom>
        </p:spPr>
        <p:txBody>
          <a:bodyPr wrap="square">
            <a:spAutoFit/>
          </a:bodyPr>
          <a:lstStyle/>
          <a:p>
            <a:pPr marL="457200" indent="-457200">
              <a:lnSpc>
                <a:spcPct val="150000"/>
              </a:lnSpc>
              <a:buFont typeface="Wingdings" panose="05000000000000000000" pitchFamily="2" charset="2"/>
              <a:buChar char="q"/>
            </a:pPr>
            <a:r>
              <a:rPr lang="vi-VN" sz="2400" dirty="0">
                <a:cs typeface="Arial" panose="020B0604020202020204" pitchFamily="34" charset="0"/>
              </a:rPr>
              <a:t>Cho bàn cờ kích thước 3 x 3, trên bàn cờ có 8 quân cờ đánh số từ 1 đến </a:t>
            </a:r>
            <a:r>
              <a:rPr lang="vi-VN" sz="2400" dirty="0" smtClean="0">
                <a:cs typeface="Arial" panose="020B0604020202020204" pitchFamily="34" charset="0"/>
              </a:rPr>
              <a:t>8</a:t>
            </a:r>
            <a:endParaRPr lang="en-US" sz="2400" dirty="0" smtClean="0">
              <a:cs typeface="Arial" panose="020B0604020202020204" pitchFamily="34" charset="0"/>
            </a:endParaRPr>
          </a:p>
          <a:p>
            <a:pPr marL="457200" indent="-457200">
              <a:lnSpc>
                <a:spcPct val="150000"/>
              </a:lnSpc>
              <a:buFont typeface="Wingdings" panose="05000000000000000000" pitchFamily="2" charset="2"/>
              <a:buChar char="q"/>
            </a:pPr>
            <a:r>
              <a:rPr lang="vi-VN" sz="2400" dirty="0" smtClean="0">
                <a:cs typeface="Arial" panose="020B0604020202020204" pitchFamily="34" charset="0"/>
              </a:rPr>
              <a:t>Trên </a:t>
            </a:r>
            <a:r>
              <a:rPr lang="vi-VN" sz="2400" dirty="0">
                <a:cs typeface="Arial" panose="020B0604020202020204" pitchFamily="34" charset="0"/>
              </a:rPr>
              <a:t>bàn cờ có một ô trống. Chúng ta có thể chuyển một quân cờ có chung cạnh với </a:t>
            </a:r>
            <a:r>
              <a:rPr lang="vi-VN" sz="2400" dirty="0" smtClean="0">
                <a:cs typeface="Arial" panose="020B0604020202020204" pitchFamily="34" charset="0"/>
              </a:rPr>
              <a:t>ô</a:t>
            </a:r>
            <a:r>
              <a:rPr lang="en-US" sz="2400" dirty="0" smtClean="0">
                <a:cs typeface="Arial" panose="020B0604020202020204" pitchFamily="34" charset="0"/>
              </a:rPr>
              <a:t> </a:t>
            </a:r>
            <a:r>
              <a:rPr lang="vi-VN" sz="2400" dirty="0" smtClean="0">
                <a:cs typeface="Arial" panose="020B0604020202020204" pitchFamily="34" charset="0"/>
              </a:rPr>
              <a:t>trống </a:t>
            </a:r>
            <a:r>
              <a:rPr lang="vi-VN" sz="2400" dirty="0">
                <a:cs typeface="Arial" panose="020B0604020202020204" pitchFamily="34" charset="0"/>
              </a:rPr>
              <a:t>sang ô trống. Hãy tìm dãy các phép chuyển để từ trạng thái ban đầu về trạng </a:t>
            </a:r>
            <a:r>
              <a:rPr lang="vi-VN" sz="2400" dirty="0" smtClean="0">
                <a:cs typeface="Arial" panose="020B0604020202020204" pitchFamily="34" charset="0"/>
              </a:rPr>
              <a:t>thái</a:t>
            </a:r>
            <a:r>
              <a:rPr lang="en-US" sz="2400" dirty="0" smtClean="0">
                <a:cs typeface="Arial" panose="020B0604020202020204" pitchFamily="34" charset="0"/>
              </a:rPr>
              <a:t> </a:t>
            </a:r>
            <a:r>
              <a:rPr lang="vi-VN" sz="2400" dirty="0" smtClean="0">
                <a:cs typeface="Arial" panose="020B0604020202020204" pitchFamily="34" charset="0"/>
              </a:rPr>
              <a:t>mà </a:t>
            </a:r>
            <a:r>
              <a:rPr lang="vi-VN" sz="2400" dirty="0">
                <a:cs typeface="Arial" panose="020B0604020202020204" pitchFamily="34" charset="0"/>
              </a:rPr>
              <a:t>các quan cờ được xếp theo trật tự như Trạng thái đích của hình trên.</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7929" y="106623"/>
            <a:ext cx="2857500" cy="28575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1773" y="103210"/>
            <a:ext cx="2865749" cy="286574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86045" y="116858"/>
            <a:ext cx="2794000" cy="2803763"/>
          </a:xfrm>
          <a:prstGeom prst="rect">
            <a:avLst/>
          </a:prstGeom>
        </p:spPr>
      </p:pic>
    </p:spTree>
    <p:extLst>
      <p:ext uri="{BB962C8B-B14F-4D97-AF65-F5344CB8AC3E}">
        <p14:creationId xmlns:p14="http://schemas.microsoft.com/office/powerpoint/2010/main" val="42497589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7" name="Rectangle 26"/>
          <p:cNvSpPr/>
          <p:nvPr/>
        </p:nvSpPr>
        <p:spPr>
          <a:xfrm>
            <a:off x="463174" y="1640571"/>
            <a:ext cx="11728826" cy="5078313"/>
          </a:xfrm>
          <a:prstGeom prst="rect">
            <a:avLst/>
          </a:prstGeom>
        </p:spPr>
        <p:txBody>
          <a:bodyPr wrap="square">
            <a:spAutoFit/>
          </a:bodyPr>
          <a:lstStyle/>
          <a:p>
            <a:pPr marL="457200" indent="-457200">
              <a:lnSpc>
                <a:spcPct val="150000"/>
              </a:lnSpc>
              <a:buFont typeface="Wingdings" panose="05000000000000000000" pitchFamily="2" charset="2"/>
              <a:buChar char="q"/>
            </a:pPr>
            <a:r>
              <a:rPr lang="vi-VN" sz="2400" dirty="0" smtClean="0">
                <a:cs typeface="Arial" panose="020B0604020202020204" pitchFamily="34" charset="0"/>
              </a:rPr>
              <a:t>Biểu </a:t>
            </a:r>
            <a:r>
              <a:rPr lang="vi-VN" sz="2400" dirty="0">
                <a:cs typeface="Arial" panose="020B0604020202020204" pitchFamily="34" charset="0"/>
              </a:rPr>
              <a:t>diễn trạng thái: mảng 2 chiều kích thước 3x3, phần tử của mảng lưu số hiệu </a:t>
            </a:r>
            <a:r>
              <a:rPr lang="vi-VN" sz="2400" dirty="0" smtClean="0">
                <a:cs typeface="Arial" panose="020B0604020202020204" pitchFamily="34" charset="0"/>
              </a:rPr>
              <a:t>quân</a:t>
            </a:r>
            <a:r>
              <a:rPr lang="en-US" sz="2400" dirty="0" smtClean="0">
                <a:cs typeface="Arial" panose="020B0604020202020204" pitchFamily="34" charset="0"/>
              </a:rPr>
              <a:t> </a:t>
            </a:r>
            <a:r>
              <a:rPr lang="vi-VN" sz="2400" dirty="0" smtClean="0">
                <a:cs typeface="Arial" panose="020B0604020202020204" pitchFamily="34" charset="0"/>
              </a:rPr>
              <a:t>cờ </a:t>
            </a:r>
            <a:r>
              <a:rPr lang="vi-VN" sz="2400" dirty="0">
                <a:cs typeface="Arial" panose="020B0604020202020204" pitchFamily="34" charset="0"/>
              </a:rPr>
              <a:t>(từ 0 đến 9, 0 là vị trí trống). Cũng có thể biểu diễn trạng thái bàn cờ bằng </a:t>
            </a:r>
            <a:r>
              <a:rPr lang="vi-VN" sz="2400" dirty="0" smtClean="0">
                <a:cs typeface="Arial" panose="020B0604020202020204" pitchFamily="34" charset="0"/>
              </a:rPr>
              <a:t>mảng</a:t>
            </a:r>
            <a:r>
              <a:rPr lang="en-US" sz="2400" dirty="0" smtClean="0">
                <a:cs typeface="Arial" panose="020B0604020202020204" pitchFamily="34" charset="0"/>
              </a:rPr>
              <a:t> </a:t>
            </a:r>
            <a:r>
              <a:rPr lang="vi-VN" sz="2400" dirty="0" smtClean="0">
                <a:cs typeface="Arial" panose="020B0604020202020204" pitchFamily="34" charset="0"/>
              </a:rPr>
              <a:t>một </a:t>
            </a:r>
            <a:r>
              <a:rPr lang="vi-VN" sz="2400" dirty="0">
                <a:cs typeface="Arial" panose="020B0604020202020204" pitchFamily="34" charset="0"/>
              </a:rPr>
              <a:t>chiều gồm 9 phần tử: ba phần tử đầu tiên biểu diễn các ô thuộc dòng đầu tiên </a:t>
            </a:r>
            <a:r>
              <a:rPr lang="vi-VN" sz="2400" dirty="0" smtClean="0">
                <a:cs typeface="Arial" panose="020B0604020202020204" pitchFamily="34" charset="0"/>
              </a:rPr>
              <a:t>của</a:t>
            </a:r>
            <a:r>
              <a:rPr lang="en-US" sz="2400" dirty="0" smtClean="0">
                <a:cs typeface="Arial" panose="020B0604020202020204" pitchFamily="34" charset="0"/>
              </a:rPr>
              <a:t> </a:t>
            </a:r>
            <a:r>
              <a:rPr lang="vi-VN" sz="2400" dirty="0" smtClean="0">
                <a:cs typeface="Arial" panose="020B0604020202020204" pitchFamily="34" charset="0"/>
              </a:rPr>
              <a:t>bàn </a:t>
            </a:r>
            <a:r>
              <a:rPr lang="vi-VN" sz="2400" dirty="0">
                <a:cs typeface="Arial" panose="020B0604020202020204" pitchFamily="34" charset="0"/>
              </a:rPr>
              <a:t>cờ, ba phần tử tiếp biểu diễn các quân cờ thuộc dòng thứ hai, ba phần tử </a:t>
            </a:r>
            <a:r>
              <a:rPr lang="vi-VN" sz="2400" dirty="0" smtClean="0">
                <a:cs typeface="Arial" panose="020B0604020202020204" pitchFamily="34" charset="0"/>
              </a:rPr>
              <a:t>cuối</a:t>
            </a:r>
            <a:r>
              <a:rPr lang="en-US" sz="2400" dirty="0" smtClean="0">
                <a:cs typeface="Arial" panose="020B0604020202020204" pitchFamily="34" charset="0"/>
              </a:rPr>
              <a:t> </a:t>
            </a:r>
            <a:r>
              <a:rPr lang="vi-VN" sz="2400" dirty="0" smtClean="0">
                <a:cs typeface="Arial" panose="020B0604020202020204" pitchFamily="34" charset="0"/>
              </a:rPr>
              <a:t>cùng </a:t>
            </a:r>
            <a:r>
              <a:rPr lang="vi-VN" sz="2400" dirty="0">
                <a:cs typeface="Arial" panose="020B0604020202020204" pitchFamily="34" charset="0"/>
              </a:rPr>
              <a:t>biểu diễn các quân cờ thuộc dòng cuối cùng</a:t>
            </a:r>
            <a:r>
              <a:rPr lang="vi-VN" sz="2400" dirty="0" smtClean="0">
                <a:cs typeface="Arial" panose="020B0604020202020204" pitchFamily="34" charset="0"/>
              </a:rPr>
              <a:t>.</a:t>
            </a:r>
            <a:endParaRPr lang="vi-VN" sz="2400" dirty="0">
              <a:cs typeface="Arial" panose="020B0604020202020204" pitchFamily="34" charset="0"/>
            </a:endParaRPr>
          </a:p>
          <a:p>
            <a:pPr marL="457200" indent="-457200">
              <a:lnSpc>
                <a:spcPct val="150000"/>
              </a:lnSpc>
              <a:buFont typeface="Wingdings" panose="05000000000000000000" pitchFamily="2" charset="2"/>
              <a:buChar char="q"/>
            </a:pPr>
            <a:r>
              <a:rPr lang="vi-VN" sz="2400" dirty="0" smtClean="0">
                <a:cs typeface="Arial" panose="020B0604020202020204" pitchFamily="34" charset="0"/>
              </a:rPr>
              <a:t>Trạng </a:t>
            </a:r>
            <a:r>
              <a:rPr lang="vi-VN" sz="2400" dirty="0">
                <a:cs typeface="Arial" panose="020B0604020202020204" pitchFamily="34" charset="0"/>
              </a:rPr>
              <a:t>thái đầu (hình vẽ trên)</a:t>
            </a:r>
          </a:p>
          <a:p>
            <a:pPr marL="457200" indent="-457200">
              <a:lnSpc>
                <a:spcPct val="150000"/>
              </a:lnSpc>
              <a:buFont typeface="Wingdings" panose="05000000000000000000" pitchFamily="2" charset="2"/>
              <a:buChar char="q"/>
            </a:pPr>
            <a:r>
              <a:rPr lang="vi-VN" sz="2400" dirty="0" smtClean="0">
                <a:cs typeface="Arial" panose="020B0604020202020204" pitchFamily="34" charset="0"/>
              </a:rPr>
              <a:t>Trạng </a:t>
            </a:r>
            <a:r>
              <a:rPr lang="vi-VN" sz="2400" dirty="0">
                <a:cs typeface="Arial" panose="020B0604020202020204" pitchFamily="34" charset="0"/>
              </a:rPr>
              <a:t>thái đích (hình vẽ trên</a:t>
            </a:r>
            <a:r>
              <a:rPr lang="vi-VN" sz="2400" dirty="0" smtClean="0">
                <a:cs typeface="Arial" panose="020B0604020202020204" pitchFamily="34" charset="0"/>
              </a:rPr>
              <a:t>)</a:t>
            </a:r>
            <a:endParaRPr lang="en-US" sz="2400" dirty="0" smtClean="0">
              <a:cs typeface="Arial" panose="020B0604020202020204" pitchFamily="34" charset="0"/>
            </a:endParaRPr>
          </a:p>
          <a:p>
            <a:pPr marL="457200" indent="-457200">
              <a:lnSpc>
                <a:spcPct val="150000"/>
              </a:lnSpc>
              <a:buFont typeface="Wingdings" panose="05000000000000000000" pitchFamily="2" charset="2"/>
              <a:buChar char="q"/>
            </a:pPr>
            <a:r>
              <a:rPr lang="vi-VN" sz="2400" dirty="0" smtClean="0">
                <a:cs typeface="Arial" panose="020B0604020202020204" pitchFamily="34" charset="0"/>
              </a:rPr>
              <a:t>Phép </a:t>
            </a:r>
            <a:r>
              <a:rPr lang="vi-VN" sz="2400" dirty="0">
                <a:cs typeface="Arial" panose="020B0604020202020204" pitchFamily="34" charset="0"/>
              </a:rPr>
              <a:t>chuyển trạng thái: đổi chỗ ô có số hiệu 0 với một trong các ô có cùng </a:t>
            </a:r>
            <a:r>
              <a:rPr lang="vi-VN" sz="2400" dirty="0" smtClean="0">
                <a:cs typeface="Arial" panose="020B0604020202020204" pitchFamily="34" charset="0"/>
              </a:rPr>
              <a:t>cạnh.</a:t>
            </a:r>
            <a:endParaRPr lang="en-US" sz="2400" dirty="0" smtClean="0">
              <a:cs typeface="Arial" panose="020B0604020202020204" pitchFamily="34" charset="0"/>
            </a:endParaRPr>
          </a:p>
          <a:p>
            <a:pPr marL="457200" indent="-457200">
              <a:lnSpc>
                <a:spcPct val="150000"/>
              </a:lnSpc>
              <a:buFont typeface="Wingdings" panose="05000000000000000000" pitchFamily="2" charset="2"/>
              <a:buChar char="q"/>
            </a:pPr>
            <a:r>
              <a:rPr lang="vi-VN" sz="2400" dirty="0" smtClean="0">
                <a:cs typeface="Arial" panose="020B0604020202020204" pitchFamily="34" charset="0"/>
              </a:rPr>
              <a:t>Chi </a:t>
            </a:r>
            <a:r>
              <a:rPr lang="vi-VN" sz="2400" dirty="0">
                <a:cs typeface="Arial" panose="020B0604020202020204" pitchFamily="34" charset="0"/>
              </a:rPr>
              <a:t>phí: mỗi phép chuyển có chi phí 1.</a:t>
            </a:r>
          </a:p>
        </p:txBody>
      </p:sp>
      <p:sp>
        <p:nvSpPr>
          <p:cNvPr id="2" name="Rectangle 1"/>
          <p:cNvSpPr/>
          <p:nvPr/>
        </p:nvSpPr>
        <p:spPr>
          <a:xfrm>
            <a:off x="409434" y="319670"/>
            <a:ext cx="9949218" cy="1200329"/>
          </a:xfrm>
          <a:prstGeom prst="rect">
            <a:avLst/>
          </a:prstGeom>
        </p:spPr>
        <p:txBody>
          <a:bodyPr wrap="square">
            <a:spAutoFit/>
          </a:bodyPr>
          <a:lstStyle/>
          <a:p>
            <a:pPr marL="457200" indent="-457200">
              <a:lnSpc>
                <a:spcPct val="150000"/>
              </a:lnSpc>
              <a:buFont typeface="Wingdings" panose="05000000000000000000" pitchFamily="2" charset="2"/>
              <a:buChar char="q"/>
            </a:pPr>
            <a:r>
              <a:rPr lang="vi-VN" sz="2400" dirty="0">
                <a:cs typeface="Arial" panose="020B0604020202020204" pitchFamily="34" charset="0"/>
              </a:rPr>
              <a:t>Bài toán di chuyển 8 số trên bàn cờ có thể phát biểu dưới dạng 5 thành phần như sau:</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1481" y="106623"/>
            <a:ext cx="1533948" cy="1533948"/>
          </a:xfrm>
          <a:prstGeom prst="rect">
            <a:avLst/>
          </a:prstGeom>
        </p:spPr>
      </p:pic>
    </p:spTree>
    <p:extLst>
      <p:ext uri="{BB962C8B-B14F-4D97-AF65-F5344CB8AC3E}">
        <p14:creationId xmlns:p14="http://schemas.microsoft.com/office/powerpoint/2010/main" val="34729787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 name="Group 4"/>
          <p:cNvGrpSpPr/>
          <p:nvPr/>
        </p:nvGrpSpPr>
        <p:grpSpPr>
          <a:xfrm>
            <a:off x="154774" y="3702613"/>
            <a:ext cx="2736000" cy="2736000"/>
            <a:chOff x="3171397" y="116858"/>
            <a:chExt cx="2736000" cy="2736000"/>
          </a:xfrm>
        </p:grpSpPr>
        <p:sp>
          <p:nvSpPr>
            <p:cNvPr id="6" name="Rectangle 5"/>
            <p:cNvSpPr/>
            <p:nvPr/>
          </p:nvSpPr>
          <p:spPr>
            <a:xfrm>
              <a:off x="3171397" y="116858"/>
              <a:ext cx="2736000" cy="2736000"/>
            </a:xfrm>
            <a:prstGeom prst="rect">
              <a:avLst/>
            </a:prstGeom>
            <a:solidFill>
              <a:schemeClr val="tx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5400">
                <a:solidFill>
                  <a:srgbClr val="7030A0"/>
                </a:solidFill>
              </a:endParaRPr>
            </a:p>
          </p:txBody>
        </p:sp>
        <p:sp>
          <p:nvSpPr>
            <p:cNvPr id="7" name="Rectangle 6"/>
            <p:cNvSpPr/>
            <p:nvPr/>
          </p:nvSpPr>
          <p:spPr>
            <a:xfrm>
              <a:off x="3212341"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a:solidFill>
                    <a:srgbClr val="7030A0"/>
                  </a:solidFill>
                </a:rPr>
                <a:t>2</a:t>
              </a:r>
            </a:p>
          </p:txBody>
        </p:sp>
        <p:sp>
          <p:nvSpPr>
            <p:cNvPr id="9" name="Rectangle 8"/>
            <p:cNvSpPr/>
            <p:nvPr/>
          </p:nvSpPr>
          <p:spPr>
            <a:xfrm>
              <a:off x="4103876"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8</a:t>
              </a:r>
              <a:endParaRPr lang="en-US" sz="5400" dirty="0">
                <a:solidFill>
                  <a:srgbClr val="7030A0"/>
                </a:solidFill>
              </a:endParaRPr>
            </a:p>
          </p:txBody>
        </p:sp>
        <p:sp>
          <p:nvSpPr>
            <p:cNvPr id="10" name="Rectangle 9"/>
            <p:cNvSpPr/>
            <p:nvPr/>
          </p:nvSpPr>
          <p:spPr>
            <a:xfrm>
              <a:off x="5008820"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3</a:t>
              </a:r>
              <a:endParaRPr lang="en-US" sz="5400" dirty="0">
                <a:solidFill>
                  <a:srgbClr val="7030A0"/>
                </a:solidFill>
              </a:endParaRPr>
            </a:p>
          </p:txBody>
        </p:sp>
        <p:sp>
          <p:nvSpPr>
            <p:cNvPr id="11" name="Rectangle 10"/>
            <p:cNvSpPr/>
            <p:nvPr/>
          </p:nvSpPr>
          <p:spPr>
            <a:xfrm>
              <a:off x="3212341"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1</a:t>
              </a:r>
              <a:endParaRPr lang="en-US" sz="5400" dirty="0">
                <a:solidFill>
                  <a:srgbClr val="7030A0"/>
                </a:solidFill>
              </a:endParaRPr>
            </a:p>
          </p:txBody>
        </p:sp>
        <p:sp>
          <p:nvSpPr>
            <p:cNvPr id="12" name="Rectangle 11"/>
            <p:cNvSpPr/>
            <p:nvPr/>
          </p:nvSpPr>
          <p:spPr>
            <a:xfrm>
              <a:off x="4103876"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6</a:t>
              </a:r>
              <a:endParaRPr lang="en-US" sz="5400" dirty="0">
                <a:solidFill>
                  <a:srgbClr val="7030A0"/>
                </a:solidFill>
              </a:endParaRPr>
            </a:p>
          </p:txBody>
        </p:sp>
        <p:sp>
          <p:nvSpPr>
            <p:cNvPr id="13" name="Rectangle 12"/>
            <p:cNvSpPr/>
            <p:nvPr/>
          </p:nvSpPr>
          <p:spPr>
            <a:xfrm>
              <a:off x="5008820"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4</a:t>
              </a:r>
              <a:endParaRPr lang="en-US" sz="5400" dirty="0">
                <a:solidFill>
                  <a:srgbClr val="7030A0"/>
                </a:solidFill>
              </a:endParaRPr>
            </a:p>
          </p:txBody>
        </p:sp>
        <p:sp>
          <p:nvSpPr>
            <p:cNvPr id="14" name="Rectangle 13"/>
            <p:cNvSpPr/>
            <p:nvPr/>
          </p:nvSpPr>
          <p:spPr>
            <a:xfrm>
              <a:off x="3212341"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7</a:t>
              </a:r>
              <a:endParaRPr lang="en-US" sz="5400" dirty="0">
                <a:solidFill>
                  <a:srgbClr val="7030A0"/>
                </a:solidFill>
              </a:endParaRPr>
            </a:p>
          </p:txBody>
        </p:sp>
        <p:sp>
          <p:nvSpPr>
            <p:cNvPr id="15" name="Rectangle 14"/>
            <p:cNvSpPr/>
            <p:nvPr/>
          </p:nvSpPr>
          <p:spPr>
            <a:xfrm>
              <a:off x="4103876" y="1967690"/>
              <a:ext cx="864000" cy="8640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5400" dirty="0">
                <a:solidFill>
                  <a:srgbClr val="7030A0"/>
                </a:solidFill>
              </a:endParaRPr>
            </a:p>
          </p:txBody>
        </p:sp>
        <p:sp>
          <p:nvSpPr>
            <p:cNvPr id="16" name="Rectangle 15"/>
            <p:cNvSpPr/>
            <p:nvPr/>
          </p:nvSpPr>
          <p:spPr>
            <a:xfrm>
              <a:off x="5008820" y="1967690"/>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5</a:t>
              </a:r>
              <a:endParaRPr lang="en-US" sz="5400" dirty="0">
                <a:solidFill>
                  <a:srgbClr val="7030A0"/>
                </a:solidFill>
              </a:endParaRPr>
            </a:p>
          </p:txBody>
        </p:sp>
      </p:grpSp>
      <p:grpSp>
        <p:nvGrpSpPr>
          <p:cNvPr id="95" name="Group 94"/>
          <p:cNvGrpSpPr/>
          <p:nvPr/>
        </p:nvGrpSpPr>
        <p:grpSpPr>
          <a:xfrm>
            <a:off x="102734" y="413385"/>
            <a:ext cx="2736000" cy="2736000"/>
            <a:chOff x="3171397" y="116858"/>
            <a:chExt cx="2736000" cy="2736000"/>
          </a:xfrm>
        </p:grpSpPr>
        <p:sp>
          <p:nvSpPr>
            <p:cNvPr id="96" name="Rectangle 95"/>
            <p:cNvSpPr/>
            <p:nvPr/>
          </p:nvSpPr>
          <p:spPr>
            <a:xfrm>
              <a:off x="3171397" y="116858"/>
              <a:ext cx="2736000" cy="2736000"/>
            </a:xfrm>
            <a:prstGeom prst="rect">
              <a:avLst/>
            </a:prstGeom>
            <a:solidFill>
              <a:schemeClr val="tx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5400">
                <a:solidFill>
                  <a:srgbClr val="7030A0"/>
                </a:solidFill>
              </a:endParaRPr>
            </a:p>
          </p:txBody>
        </p:sp>
        <p:sp>
          <p:nvSpPr>
            <p:cNvPr id="97" name="Rectangle 96"/>
            <p:cNvSpPr/>
            <p:nvPr/>
          </p:nvSpPr>
          <p:spPr>
            <a:xfrm>
              <a:off x="3212341"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a:solidFill>
                    <a:srgbClr val="7030A0"/>
                  </a:solidFill>
                </a:rPr>
                <a:t>2</a:t>
              </a:r>
            </a:p>
          </p:txBody>
        </p:sp>
        <p:sp>
          <p:nvSpPr>
            <p:cNvPr id="98" name="Rectangle 97"/>
            <p:cNvSpPr/>
            <p:nvPr/>
          </p:nvSpPr>
          <p:spPr>
            <a:xfrm>
              <a:off x="4103876"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8</a:t>
              </a:r>
              <a:endParaRPr lang="en-US" sz="5400" dirty="0">
                <a:solidFill>
                  <a:srgbClr val="7030A0"/>
                </a:solidFill>
              </a:endParaRPr>
            </a:p>
          </p:txBody>
        </p:sp>
        <p:sp>
          <p:nvSpPr>
            <p:cNvPr id="99" name="Rectangle 98"/>
            <p:cNvSpPr/>
            <p:nvPr/>
          </p:nvSpPr>
          <p:spPr>
            <a:xfrm>
              <a:off x="5008820"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3</a:t>
              </a:r>
              <a:endParaRPr lang="en-US" sz="5400" dirty="0">
                <a:solidFill>
                  <a:srgbClr val="7030A0"/>
                </a:solidFill>
              </a:endParaRPr>
            </a:p>
          </p:txBody>
        </p:sp>
        <p:sp>
          <p:nvSpPr>
            <p:cNvPr id="100" name="Rectangle 99"/>
            <p:cNvSpPr/>
            <p:nvPr/>
          </p:nvSpPr>
          <p:spPr>
            <a:xfrm>
              <a:off x="3212341"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1</a:t>
              </a:r>
              <a:endParaRPr lang="en-US" sz="5400" dirty="0">
                <a:solidFill>
                  <a:srgbClr val="7030A0"/>
                </a:solidFill>
              </a:endParaRPr>
            </a:p>
          </p:txBody>
        </p:sp>
        <p:sp>
          <p:nvSpPr>
            <p:cNvPr id="101" name="Rectangle 100"/>
            <p:cNvSpPr/>
            <p:nvPr/>
          </p:nvSpPr>
          <p:spPr>
            <a:xfrm>
              <a:off x="4103876" y="1062746"/>
              <a:ext cx="864000" cy="8640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5400" dirty="0">
                <a:solidFill>
                  <a:srgbClr val="7030A0"/>
                </a:solidFill>
              </a:endParaRPr>
            </a:p>
          </p:txBody>
        </p:sp>
        <p:sp>
          <p:nvSpPr>
            <p:cNvPr id="102" name="Rectangle 101"/>
            <p:cNvSpPr/>
            <p:nvPr/>
          </p:nvSpPr>
          <p:spPr>
            <a:xfrm>
              <a:off x="5008820"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4</a:t>
              </a:r>
              <a:endParaRPr lang="en-US" sz="5400" dirty="0">
                <a:solidFill>
                  <a:srgbClr val="7030A0"/>
                </a:solidFill>
              </a:endParaRPr>
            </a:p>
          </p:txBody>
        </p:sp>
        <p:sp>
          <p:nvSpPr>
            <p:cNvPr id="103" name="Rectangle 102"/>
            <p:cNvSpPr/>
            <p:nvPr/>
          </p:nvSpPr>
          <p:spPr>
            <a:xfrm>
              <a:off x="3212341"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7</a:t>
              </a:r>
              <a:endParaRPr lang="en-US" sz="5400" dirty="0">
                <a:solidFill>
                  <a:srgbClr val="7030A0"/>
                </a:solidFill>
              </a:endParaRPr>
            </a:p>
          </p:txBody>
        </p:sp>
        <p:sp>
          <p:nvSpPr>
            <p:cNvPr id="104" name="Rectangle 103"/>
            <p:cNvSpPr/>
            <p:nvPr/>
          </p:nvSpPr>
          <p:spPr>
            <a:xfrm>
              <a:off x="4103876"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6</a:t>
              </a:r>
              <a:endParaRPr lang="en-US" sz="5400" dirty="0">
                <a:solidFill>
                  <a:srgbClr val="7030A0"/>
                </a:solidFill>
              </a:endParaRPr>
            </a:p>
          </p:txBody>
        </p:sp>
        <p:sp>
          <p:nvSpPr>
            <p:cNvPr id="105" name="Rectangle 104"/>
            <p:cNvSpPr/>
            <p:nvPr/>
          </p:nvSpPr>
          <p:spPr>
            <a:xfrm>
              <a:off x="5008820" y="1967690"/>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5</a:t>
              </a:r>
              <a:endParaRPr lang="en-US" sz="5400" dirty="0">
                <a:solidFill>
                  <a:srgbClr val="7030A0"/>
                </a:solidFill>
              </a:endParaRPr>
            </a:p>
          </p:txBody>
        </p:sp>
      </p:grpSp>
      <p:grpSp>
        <p:nvGrpSpPr>
          <p:cNvPr id="106" name="Group 105"/>
          <p:cNvGrpSpPr/>
          <p:nvPr/>
        </p:nvGrpSpPr>
        <p:grpSpPr>
          <a:xfrm>
            <a:off x="3246416" y="403690"/>
            <a:ext cx="2736000" cy="2736000"/>
            <a:chOff x="3171397" y="116858"/>
            <a:chExt cx="2736000" cy="2736000"/>
          </a:xfrm>
        </p:grpSpPr>
        <p:sp>
          <p:nvSpPr>
            <p:cNvPr id="107" name="Rectangle 106"/>
            <p:cNvSpPr/>
            <p:nvPr/>
          </p:nvSpPr>
          <p:spPr>
            <a:xfrm>
              <a:off x="3171397" y="116858"/>
              <a:ext cx="2736000" cy="2736000"/>
            </a:xfrm>
            <a:prstGeom prst="rect">
              <a:avLst/>
            </a:prstGeom>
            <a:solidFill>
              <a:schemeClr val="tx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5400">
                <a:solidFill>
                  <a:srgbClr val="7030A0"/>
                </a:solidFill>
              </a:endParaRPr>
            </a:p>
          </p:txBody>
        </p:sp>
        <p:sp>
          <p:nvSpPr>
            <p:cNvPr id="108" name="Rectangle 107"/>
            <p:cNvSpPr/>
            <p:nvPr/>
          </p:nvSpPr>
          <p:spPr>
            <a:xfrm>
              <a:off x="3212341"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a:solidFill>
                    <a:srgbClr val="7030A0"/>
                  </a:solidFill>
                </a:rPr>
                <a:t>2</a:t>
              </a:r>
            </a:p>
          </p:txBody>
        </p:sp>
        <p:sp>
          <p:nvSpPr>
            <p:cNvPr id="109" name="Rectangle 108"/>
            <p:cNvSpPr/>
            <p:nvPr/>
          </p:nvSpPr>
          <p:spPr>
            <a:xfrm>
              <a:off x="4103876" y="157802"/>
              <a:ext cx="864000" cy="864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5400" dirty="0">
                <a:solidFill>
                  <a:srgbClr val="7030A0"/>
                </a:solidFill>
              </a:endParaRPr>
            </a:p>
          </p:txBody>
        </p:sp>
        <p:sp>
          <p:nvSpPr>
            <p:cNvPr id="110" name="Rectangle 109"/>
            <p:cNvSpPr/>
            <p:nvPr/>
          </p:nvSpPr>
          <p:spPr>
            <a:xfrm>
              <a:off x="5008820"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3</a:t>
              </a:r>
              <a:endParaRPr lang="en-US" sz="5400" dirty="0">
                <a:solidFill>
                  <a:srgbClr val="7030A0"/>
                </a:solidFill>
              </a:endParaRPr>
            </a:p>
          </p:txBody>
        </p:sp>
        <p:sp>
          <p:nvSpPr>
            <p:cNvPr id="111" name="Rectangle 110"/>
            <p:cNvSpPr/>
            <p:nvPr/>
          </p:nvSpPr>
          <p:spPr>
            <a:xfrm>
              <a:off x="3212341"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1</a:t>
              </a:r>
              <a:endParaRPr lang="en-US" sz="5400" dirty="0">
                <a:solidFill>
                  <a:srgbClr val="7030A0"/>
                </a:solidFill>
              </a:endParaRPr>
            </a:p>
          </p:txBody>
        </p:sp>
        <p:sp>
          <p:nvSpPr>
            <p:cNvPr id="112" name="Rectangle 111"/>
            <p:cNvSpPr/>
            <p:nvPr/>
          </p:nvSpPr>
          <p:spPr>
            <a:xfrm>
              <a:off x="4103876" y="1062746"/>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8</a:t>
              </a:r>
              <a:endParaRPr lang="en-US" sz="5400" dirty="0">
                <a:solidFill>
                  <a:srgbClr val="7030A0"/>
                </a:solidFill>
              </a:endParaRPr>
            </a:p>
          </p:txBody>
        </p:sp>
        <p:sp>
          <p:nvSpPr>
            <p:cNvPr id="113" name="Rectangle 112"/>
            <p:cNvSpPr/>
            <p:nvPr/>
          </p:nvSpPr>
          <p:spPr>
            <a:xfrm>
              <a:off x="5008820"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4</a:t>
              </a:r>
              <a:endParaRPr lang="en-US" sz="5400" dirty="0">
                <a:solidFill>
                  <a:srgbClr val="7030A0"/>
                </a:solidFill>
              </a:endParaRPr>
            </a:p>
          </p:txBody>
        </p:sp>
        <p:sp>
          <p:nvSpPr>
            <p:cNvPr id="114" name="Rectangle 113"/>
            <p:cNvSpPr/>
            <p:nvPr/>
          </p:nvSpPr>
          <p:spPr>
            <a:xfrm>
              <a:off x="3212341"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7</a:t>
              </a:r>
              <a:endParaRPr lang="en-US" sz="5400" dirty="0">
                <a:solidFill>
                  <a:srgbClr val="7030A0"/>
                </a:solidFill>
              </a:endParaRPr>
            </a:p>
          </p:txBody>
        </p:sp>
        <p:sp>
          <p:nvSpPr>
            <p:cNvPr id="115" name="Rectangle 114"/>
            <p:cNvSpPr/>
            <p:nvPr/>
          </p:nvSpPr>
          <p:spPr>
            <a:xfrm>
              <a:off x="4103876"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6</a:t>
              </a:r>
              <a:endParaRPr lang="en-US" sz="5400" dirty="0">
                <a:solidFill>
                  <a:srgbClr val="7030A0"/>
                </a:solidFill>
              </a:endParaRPr>
            </a:p>
          </p:txBody>
        </p:sp>
        <p:sp>
          <p:nvSpPr>
            <p:cNvPr id="116" name="Rectangle 115"/>
            <p:cNvSpPr/>
            <p:nvPr/>
          </p:nvSpPr>
          <p:spPr>
            <a:xfrm>
              <a:off x="5008820" y="1967690"/>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5</a:t>
              </a:r>
              <a:endParaRPr lang="en-US" sz="5400" dirty="0">
                <a:solidFill>
                  <a:srgbClr val="7030A0"/>
                </a:solidFill>
              </a:endParaRPr>
            </a:p>
          </p:txBody>
        </p:sp>
      </p:grpSp>
      <p:grpSp>
        <p:nvGrpSpPr>
          <p:cNvPr id="117" name="Group 116"/>
          <p:cNvGrpSpPr/>
          <p:nvPr/>
        </p:nvGrpSpPr>
        <p:grpSpPr>
          <a:xfrm>
            <a:off x="6437409" y="413385"/>
            <a:ext cx="2736000" cy="2736000"/>
            <a:chOff x="3171397" y="116858"/>
            <a:chExt cx="2736000" cy="2736000"/>
          </a:xfrm>
        </p:grpSpPr>
        <p:sp>
          <p:nvSpPr>
            <p:cNvPr id="118" name="Rectangle 117"/>
            <p:cNvSpPr/>
            <p:nvPr/>
          </p:nvSpPr>
          <p:spPr>
            <a:xfrm>
              <a:off x="3171397" y="116858"/>
              <a:ext cx="2736000" cy="2736000"/>
            </a:xfrm>
            <a:prstGeom prst="rect">
              <a:avLst/>
            </a:prstGeom>
            <a:solidFill>
              <a:schemeClr val="tx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5400">
                <a:solidFill>
                  <a:srgbClr val="7030A0"/>
                </a:solidFill>
              </a:endParaRPr>
            </a:p>
          </p:txBody>
        </p:sp>
        <p:sp>
          <p:nvSpPr>
            <p:cNvPr id="119" name="Rectangle 118"/>
            <p:cNvSpPr/>
            <p:nvPr/>
          </p:nvSpPr>
          <p:spPr>
            <a:xfrm>
              <a:off x="3212341" y="157802"/>
              <a:ext cx="864000" cy="864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5400" dirty="0">
                <a:solidFill>
                  <a:srgbClr val="7030A0"/>
                </a:solidFill>
              </a:endParaRPr>
            </a:p>
          </p:txBody>
        </p:sp>
        <p:sp>
          <p:nvSpPr>
            <p:cNvPr id="120" name="Rectangle 119"/>
            <p:cNvSpPr/>
            <p:nvPr/>
          </p:nvSpPr>
          <p:spPr>
            <a:xfrm>
              <a:off x="4103876" y="157802"/>
              <a:ext cx="864000" cy="864000"/>
            </a:xfrm>
            <a:prstGeom prst="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smtClean="0">
                  <a:solidFill>
                    <a:srgbClr val="7030A0"/>
                  </a:solidFill>
                </a:rPr>
                <a:t>2</a:t>
              </a:r>
              <a:endParaRPr lang="en-US" sz="5400" dirty="0">
                <a:solidFill>
                  <a:srgbClr val="7030A0"/>
                </a:solidFill>
              </a:endParaRPr>
            </a:p>
          </p:txBody>
        </p:sp>
        <p:sp>
          <p:nvSpPr>
            <p:cNvPr id="121" name="Rectangle 120"/>
            <p:cNvSpPr/>
            <p:nvPr/>
          </p:nvSpPr>
          <p:spPr>
            <a:xfrm>
              <a:off x="5008820"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3</a:t>
              </a:r>
              <a:endParaRPr lang="en-US" sz="5400" dirty="0">
                <a:solidFill>
                  <a:srgbClr val="7030A0"/>
                </a:solidFill>
              </a:endParaRPr>
            </a:p>
          </p:txBody>
        </p:sp>
        <p:sp>
          <p:nvSpPr>
            <p:cNvPr id="122" name="Rectangle 121"/>
            <p:cNvSpPr/>
            <p:nvPr/>
          </p:nvSpPr>
          <p:spPr>
            <a:xfrm>
              <a:off x="3212341"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1</a:t>
              </a:r>
              <a:endParaRPr lang="en-US" sz="5400" dirty="0">
                <a:solidFill>
                  <a:srgbClr val="7030A0"/>
                </a:solidFill>
              </a:endParaRPr>
            </a:p>
          </p:txBody>
        </p:sp>
        <p:sp>
          <p:nvSpPr>
            <p:cNvPr id="123" name="Rectangle 122"/>
            <p:cNvSpPr/>
            <p:nvPr/>
          </p:nvSpPr>
          <p:spPr>
            <a:xfrm>
              <a:off x="4103876" y="1062746"/>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8</a:t>
              </a:r>
              <a:endParaRPr lang="en-US" sz="5400" dirty="0">
                <a:solidFill>
                  <a:srgbClr val="7030A0"/>
                </a:solidFill>
              </a:endParaRPr>
            </a:p>
          </p:txBody>
        </p:sp>
        <p:sp>
          <p:nvSpPr>
            <p:cNvPr id="124" name="Rectangle 123"/>
            <p:cNvSpPr/>
            <p:nvPr/>
          </p:nvSpPr>
          <p:spPr>
            <a:xfrm>
              <a:off x="5008820"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4</a:t>
              </a:r>
              <a:endParaRPr lang="en-US" sz="5400" dirty="0">
                <a:solidFill>
                  <a:srgbClr val="7030A0"/>
                </a:solidFill>
              </a:endParaRPr>
            </a:p>
          </p:txBody>
        </p:sp>
        <p:sp>
          <p:nvSpPr>
            <p:cNvPr id="125" name="Rectangle 124"/>
            <p:cNvSpPr/>
            <p:nvPr/>
          </p:nvSpPr>
          <p:spPr>
            <a:xfrm>
              <a:off x="3212341"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7</a:t>
              </a:r>
              <a:endParaRPr lang="en-US" sz="5400" dirty="0">
                <a:solidFill>
                  <a:srgbClr val="7030A0"/>
                </a:solidFill>
              </a:endParaRPr>
            </a:p>
          </p:txBody>
        </p:sp>
        <p:sp>
          <p:nvSpPr>
            <p:cNvPr id="126" name="Rectangle 125"/>
            <p:cNvSpPr/>
            <p:nvPr/>
          </p:nvSpPr>
          <p:spPr>
            <a:xfrm>
              <a:off x="4103876"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6</a:t>
              </a:r>
              <a:endParaRPr lang="en-US" sz="5400" dirty="0">
                <a:solidFill>
                  <a:srgbClr val="7030A0"/>
                </a:solidFill>
              </a:endParaRPr>
            </a:p>
          </p:txBody>
        </p:sp>
        <p:sp>
          <p:nvSpPr>
            <p:cNvPr id="127" name="Rectangle 126"/>
            <p:cNvSpPr/>
            <p:nvPr/>
          </p:nvSpPr>
          <p:spPr>
            <a:xfrm>
              <a:off x="5008820" y="1967690"/>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5</a:t>
              </a:r>
              <a:endParaRPr lang="en-US" sz="5400" dirty="0">
                <a:solidFill>
                  <a:srgbClr val="7030A0"/>
                </a:solidFill>
              </a:endParaRPr>
            </a:p>
          </p:txBody>
        </p:sp>
      </p:grpSp>
      <p:grpSp>
        <p:nvGrpSpPr>
          <p:cNvPr id="128" name="Group 127"/>
          <p:cNvGrpSpPr/>
          <p:nvPr/>
        </p:nvGrpSpPr>
        <p:grpSpPr>
          <a:xfrm>
            <a:off x="6471986" y="3702613"/>
            <a:ext cx="2736000" cy="2736000"/>
            <a:chOff x="3171397" y="116858"/>
            <a:chExt cx="2736000" cy="2736000"/>
          </a:xfrm>
        </p:grpSpPr>
        <p:sp>
          <p:nvSpPr>
            <p:cNvPr id="129" name="Rectangle 128"/>
            <p:cNvSpPr/>
            <p:nvPr/>
          </p:nvSpPr>
          <p:spPr>
            <a:xfrm>
              <a:off x="3171397" y="116858"/>
              <a:ext cx="2736000" cy="2736000"/>
            </a:xfrm>
            <a:prstGeom prst="rect">
              <a:avLst/>
            </a:prstGeom>
            <a:solidFill>
              <a:schemeClr val="tx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5400">
                <a:solidFill>
                  <a:srgbClr val="7030A0"/>
                </a:solidFill>
              </a:endParaRPr>
            </a:p>
          </p:txBody>
        </p:sp>
        <p:sp>
          <p:nvSpPr>
            <p:cNvPr id="130" name="Rectangle 129"/>
            <p:cNvSpPr/>
            <p:nvPr/>
          </p:nvSpPr>
          <p:spPr>
            <a:xfrm>
              <a:off x="3212341" y="157802"/>
              <a:ext cx="864000" cy="864000"/>
            </a:xfrm>
            <a:prstGeom prst="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smtClean="0">
                  <a:solidFill>
                    <a:srgbClr val="7030A0"/>
                  </a:solidFill>
                </a:rPr>
                <a:t>1</a:t>
              </a:r>
              <a:endParaRPr lang="en-US" sz="5400" dirty="0">
                <a:solidFill>
                  <a:srgbClr val="7030A0"/>
                </a:solidFill>
              </a:endParaRPr>
            </a:p>
          </p:txBody>
        </p:sp>
        <p:sp>
          <p:nvSpPr>
            <p:cNvPr id="131" name="Rectangle 130"/>
            <p:cNvSpPr/>
            <p:nvPr/>
          </p:nvSpPr>
          <p:spPr>
            <a:xfrm>
              <a:off x="4103876" y="157802"/>
              <a:ext cx="864000" cy="864000"/>
            </a:xfrm>
            <a:prstGeom prst="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smtClean="0">
                  <a:solidFill>
                    <a:srgbClr val="7030A0"/>
                  </a:solidFill>
                </a:rPr>
                <a:t>2</a:t>
              </a:r>
              <a:endParaRPr lang="en-US" sz="5400" dirty="0">
                <a:solidFill>
                  <a:srgbClr val="7030A0"/>
                </a:solidFill>
              </a:endParaRPr>
            </a:p>
          </p:txBody>
        </p:sp>
        <p:sp>
          <p:nvSpPr>
            <p:cNvPr id="132" name="Rectangle 131"/>
            <p:cNvSpPr/>
            <p:nvPr/>
          </p:nvSpPr>
          <p:spPr>
            <a:xfrm>
              <a:off x="5008820"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3</a:t>
              </a:r>
              <a:endParaRPr lang="en-US" sz="5400" dirty="0">
                <a:solidFill>
                  <a:srgbClr val="7030A0"/>
                </a:solidFill>
              </a:endParaRPr>
            </a:p>
          </p:txBody>
        </p:sp>
        <p:sp>
          <p:nvSpPr>
            <p:cNvPr id="133" name="Rectangle 132"/>
            <p:cNvSpPr/>
            <p:nvPr/>
          </p:nvSpPr>
          <p:spPr>
            <a:xfrm>
              <a:off x="3212341" y="1062746"/>
              <a:ext cx="864000" cy="864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5400" dirty="0">
                <a:solidFill>
                  <a:srgbClr val="7030A0"/>
                </a:solidFill>
              </a:endParaRPr>
            </a:p>
          </p:txBody>
        </p:sp>
        <p:sp>
          <p:nvSpPr>
            <p:cNvPr id="134" name="Rectangle 133"/>
            <p:cNvSpPr/>
            <p:nvPr/>
          </p:nvSpPr>
          <p:spPr>
            <a:xfrm>
              <a:off x="4103876" y="1062746"/>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8</a:t>
              </a:r>
              <a:endParaRPr lang="en-US" sz="5400" dirty="0">
                <a:solidFill>
                  <a:srgbClr val="7030A0"/>
                </a:solidFill>
              </a:endParaRPr>
            </a:p>
          </p:txBody>
        </p:sp>
        <p:sp>
          <p:nvSpPr>
            <p:cNvPr id="135" name="Rectangle 134"/>
            <p:cNvSpPr/>
            <p:nvPr/>
          </p:nvSpPr>
          <p:spPr>
            <a:xfrm>
              <a:off x="5008820"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4</a:t>
              </a:r>
              <a:endParaRPr lang="en-US" sz="5400" dirty="0">
                <a:solidFill>
                  <a:srgbClr val="7030A0"/>
                </a:solidFill>
              </a:endParaRPr>
            </a:p>
          </p:txBody>
        </p:sp>
        <p:sp>
          <p:nvSpPr>
            <p:cNvPr id="136" name="Rectangle 135"/>
            <p:cNvSpPr/>
            <p:nvPr/>
          </p:nvSpPr>
          <p:spPr>
            <a:xfrm>
              <a:off x="3212341"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7</a:t>
              </a:r>
              <a:endParaRPr lang="en-US" sz="5400" dirty="0">
                <a:solidFill>
                  <a:srgbClr val="7030A0"/>
                </a:solidFill>
              </a:endParaRPr>
            </a:p>
          </p:txBody>
        </p:sp>
        <p:sp>
          <p:nvSpPr>
            <p:cNvPr id="137" name="Rectangle 136"/>
            <p:cNvSpPr/>
            <p:nvPr/>
          </p:nvSpPr>
          <p:spPr>
            <a:xfrm>
              <a:off x="4103876"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6</a:t>
              </a:r>
              <a:endParaRPr lang="en-US" sz="5400" dirty="0">
                <a:solidFill>
                  <a:srgbClr val="7030A0"/>
                </a:solidFill>
              </a:endParaRPr>
            </a:p>
          </p:txBody>
        </p:sp>
        <p:sp>
          <p:nvSpPr>
            <p:cNvPr id="138" name="Rectangle 137"/>
            <p:cNvSpPr/>
            <p:nvPr/>
          </p:nvSpPr>
          <p:spPr>
            <a:xfrm>
              <a:off x="5008820" y="1967690"/>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5</a:t>
              </a:r>
              <a:endParaRPr lang="en-US" sz="5400" dirty="0">
                <a:solidFill>
                  <a:srgbClr val="7030A0"/>
                </a:solidFill>
              </a:endParaRPr>
            </a:p>
          </p:txBody>
        </p:sp>
      </p:grpSp>
      <p:grpSp>
        <p:nvGrpSpPr>
          <p:cNvPr id="139" name="Group 138"/>
          <p:cNvGrpSpPr/>
          <p:nvPr/>
        </p:nvGrpSpPr>
        <p:grpSpPr>
          <a:xfrm>
            <a:off x="3287360" y="3692725"/>
            <a:ext cx="2736000" cy="2736000"/>
            <a:chOff x="3171397" y="116858"/>
            <a:chExt cx="2736000" cy="2736000"/>
          </a:xfrm>
        </p:grpSpPr>
        <p:sp>
          <p:nvSpPr>
            <p:cNvPr id="140" name="Rectangle 139"/>
            <p:cNvSpPr/>
            <p:nvPr/>
          </p:nvSpPr>
          <p:spPr>
            <a:xfrm>
              <a:off x="3171397" y="116858"/>
              <a:ext cx="2736000" cy="2736000"/>
            </a:xfrm>
            <a:prstGeom prst="rect">
              <a:avLst/>
            </a:prstGeom>
            <a:solidFill>
              <a:schemeClr val="tx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5400">
                <a:solidFill>
                  <a:srgbClr val="7030A0"/>
                </a:solidFill>
              </a:endParaRPr>
            </a:p>
          </p:txBody>
        </p:sp>
        <p:sp>
          <p:nvSpPr>
            <p:cNvPr id="141" name="Rectangle 140"/>
            <p:cNvSpPr/>
            <p:nvPr/>
          </p:nvSpPr>
          <p:spPr>
            <a:xfrm>
              <a:off x="3212341" y="157802"/>
              <a:ext cx="864000" cy="864000"/>
            </a:xfrm>
            <a:prstGeom prst="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smtClean="0">
                  <a:solidFill>
                    <a:srgbClr val="7030A0"/>
                  </a:solidFill>
                </a:rPr>
                <a:t>1</a:t>
              </a:r>
              <a:endParaRPr lang="en-US" sz="5400" dirty="0">
                <a:solidFill>
                  <a:srgbClr val="7030A0"/>
                </a:solidFill>
              </a:endParaRPr>
            </a:p>
          </p:txBody>
        </p:sp>
        <p:sp>
          <p:nvSpPr>
            <p:cNvPr id="142" name="Rectangle 141"/>
            <p:cNvSpPr/>
            <p:nvPr/>
          </p:nvSpPr>
          <p:spPr>
            <a:xfrm>
              <a:off x="4103876" y="157802"/>
              <a:ext cx="864000" cy="864000"/>
            </a:xfrm>
            <a:prstGeom prst="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smtClean="0">
                  <a:solidFill>
                    <a:srgbClr val="7030A0"/>
                  </a:solidFill>
                </a:rPr>
                <a:t>2</a:t>
              </a:r>
              <a:endParaRPr lang="en-US" sz="5400" dirty="0">
                <a:solidFill>
                  <a:srgbClr val="7030A0"/>
                </a:solidFill>
              </a:endParaRPr>
            </a:p>
          </p:txBody>
        </p:sp>
        <p:sp>
          <p:nvSpPr>
            <p:cNvPr id="143" name="Rectangle 142"/>
            <p:cNvSpPr/>
            <p:nvPr/>
          </p:nvSpPr>
          <p:spPr>
            <a:xfrm>
              <a:off x="5008820"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3</a:t>
              </a:r>
              <a:endParaRPr lang="en-US" sz="5400" dirty="0">
                <a:solidFill>
                  <a:srgbClr val="7030A0"/>
                </a:solidFill>
              </a:endParaRPr>
            </a:p>
          </p:txBody>
        </p:sp>
        <p:sp>
          <p:nvSpPr>
            <p:cNvPr id="144" name="Rectangle 143"/>
            <p:cNvSpPr/>
            <p:nvPr/>
          </p:nvSpPr>
          <p:spPr>
            <a:xfrm>
              <a:off x="3212341" y="1062746"/>
              <a:ext cx="864000" cy="864000"/>
            </a:xfrm>
            <a:prstGeom prst="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smtClean="0">
                  <a:solidFill>
                    <a:srgbClr val="7030A0"/>
                  </a:solidFill>
                </a:rPr>
                <a:t>8</a:t>
              </a:r>
              <a:endParaRPr lang="en-US" sz="5400" dirty="0">
                <a:solidFill>
                  <a:srgbClr val="7030A0"/>
                </a:solidFill>
              </a:endParaRPr>
            </a:p>
          </p:txBody>
        </p:sp>
        <p:sp>
          <p:nvSpPr>
            <p:cNvPr id="145" name="Rectangle 144"/>
            <p:cNvSpPr/>
            <p:nvPr/>
          </p:nvSpPr>
          <p:spPr>
            <a:xfrm>
              <a:off x="4103876" y="1062746"/>
              <a:ext cx="864000" cy="864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5400" dirty="0">
                <a:solidFill>
                  <a:srgbClr val="7030A0"/>
                </a:solidFill>
              </a:endParaRPr>
            </a:p>
          </p:txBody>
        </p:sp>
        <p:sp>
          <p:nvSpPr>
            <p:cNvPr id="146" name="Rectangle 145"/>
            <p:cNvSpPr/>
            <p:nvPr/>
          </p:nvSpPr>
          <p:spPr>
            <a:xfrm>
              <a:off x="5008820"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4</a:t>
              </a:r>
              <a:endParaRPr lang="en-US" sz="5400" dirty="0">
                <a:solidFill>
                  <a:srgbClr val="7030A0"/>
                </a:solidFill>
              </a:endParaRPr>
            </a:p>
          </p:txBody>
        </p:sp>
        <p:sp>
          <p:nvSpPr>
            <p:cNvPr id="147" name="Rectangle 146"/>
            <p:cNvSpPr/>
            <p:nvPr/>
          </p:nvSpPr>
          <p:spPr>
            <a:xfrm>
              <a:off x="3212341"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7</a:t>
              </a:r>
              <a:endParaRPr lang="en-US" sz="5400" dirty="0">
                <a:solidFill>
                  <a:srgbClr val="7030A0"/>
                </a:solidFill>
              </a:endParaRPr>
            </a:p>
          </p:txBody>
        </p:sp>
        <p:sp>
          <p:nvSpPr>
            <p:cNvPr id="148" name="Rectangle 147"/>
            <p:cNvSpPr/>
            <p:nvPr/>
          </p:nvSpPr>
          <p:spPr>
            <a:xfrm>
              <a:off x="4103876"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6</a:t>
              </a:r>
              <a:endParaRPr lang="en-US" sz="5400" dirty="0">
                <a:solidFill>
                  <a:srgbClr val="7030A0"/>
                </a:solidFill>
              </a:endParaRPr>
            </a:p>
          </p:txBody>
        </p:sp>
        <p:sp>
          <p:nvSpPr>
            <p:cNvPr id="149" name="Rectangle 148"/>
            <p:cNvSpPr/>
            <p:nvPr/>
          </p:nvSpPr>
          <p:spPr>
            <a:xfrm>
              <a:off x="5008820" y="1967690"/>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5</a:t>
              </a:r>
              <a:endParaRPr lang="en-US" sz="5400" dirty="0">
                <a:solidFill>
                  <a:srgbClr val="7030A0"/>
                </a:solidFill>
              </a:endParaRPr>
            </a:p>
          </p:txBody>
        </p:sp>
      </p:grpSp>
      <p:sp>
        <p:nvSpPr>
          <p:cNvPr id="150" name="Rectangle 149"/>
          <p:cNvSpPr/>
          <p:nvPr/>
        </p:nvSpPr>
        <p:spPr>
          <a:xfrm>
            <a:off x="9330818" y="403690"/>
            <a:ext cx="2610973" cy="6278642"/>
          </a:xfrm>
          <a:prstGeom prst="rect">
            <a:avLst/>
          </a:prstGeom>
        </p:spPr>
        <p:txBody>
          <a:bodyPr wrap="square">
            <a:spAutoFit/>
          </a:bodyPr>
          <a:lstStyle/>
          <a:p>
            <a:pPr>
              <a:lnSpc>
                <a:spcPct val="150000"/>
              </a:lnSpc>
            </a:pPr>
            <a:r>
              <a:rPr lang="en-US" sz="2400" dirty="0" err="1" smtClean="0">
                <a:cs typeface="Arial" panose="020B0604020202020204" pitchFamily="34" charset="0"/>
              </a:rPr>
              <a:t>Một</a:t>
            </a:r>
            <a:r>
              <a:rPr lang="en-US" sz="2400" dirty="0" smtClean="0">
                <a:cs typeface="Arial" panose="020B0604020202020204" pitchFamily="34" charset="0"/>
              </a:rPr>
              <a:t> </a:t>
            </a:r>
            <a:r>
              <a:rPr lang="en-US" sz="2400" dirty="0" err="1">
                <a:cs typeface="Arial" panose="020B0604020202020204" pitchFamily="34" charset="0"/>
              </a:rPr>
              <a:t>lời</a:t>
            </a:r>
            <a:r>
              <a:rPr lang="en-US" sz="2400" dirty="0">
                <a:cs typeface="Arial" panose="020B0604020202020204" pitchFamily="34" charset="0"/>
              </a:rPr>
              <a:t>  </a:t>
            </a:r>
            <a:r>
              <a:rPr lang="en-US" sz="2400" dirty="0" err="1">
                <a:cs typeface="Arial" panose="020B0604020202020204" pitchFamily="34" charset="0"/>
              </a:rPr>
              <a:t>giải</a:t>
            </a:r>
            <a:r>
              <a:rPr lang="en-US" sz="2400" dirty="0">
                <a:cs typeface="Arial" panose="020B0604020202020204" pitchFamily="34" charset="0"/>
              </a:rPr>
              <a:t> </a:t>
            </a:r>
            <a:r>
              <a:rPr lang="en-US" sz="2400" dirty="0" err="1">
                <a:cs typeface="Arial" panose="020B0604020202020204" pitchFamily="34" charset="0"/>
              </a:rPr>
              <a:t>của</a:t>
            </a:r>
            <a:r>
              <a:rPr lang="en-US" sz="2400" dirty="0">
                <a:cs typeface="Arial" panose="020B0604020202020204" pitchFamily="34" charset="0"/>
              </a:rPr>
              <a:t> </a:t>
            </a:r>
            <a:r>
              <a:rPr lang="en-US" sz="2400" dirty="0" err="1">
                <a:cs typeface="Arial" panose="020B0604020202020204" pitchFamily="34" charset="0"/>
              </a:rPr>
              <a:t>bài</a:t>
            </a:r>
            <a:r>
              <a:rPr lang="en-US" sz="2400" dirty="0">
                <a:cs typeface="Arial" panose="020B0604020202020204" pitchFamily="34" charset="0"/>
              </a:rPr>
              <a:t> </a:t>
            </a:r>
            <a:r>
              <a:rPr lang="en-US" sz="2400" dirty="0" err="1">
                <a:cs typeface="Arial" panose="020B0604020202020204" pitchFamily="34" charset="0"/>
              </a:rPr>
              <a:t>toán</a:t>
            </a:r>
            <a:r>
              <a:rPr lang="en-US" sz="2400" dirty="0">
                <a:cs typeface="Arial" panose="020B0604020202020204" pitchFamily="34" charset="0"/>
              </a:rPr>
              <a:t> </a:t>
            </a:r>
            <a:r>
              <a:rPr lang="en-US" sz="2400" dirty="0" err="1">
                <a:cs typeface="Arial" panose="020B0604020202020204" pitchFamily="34" charset="0"/>
              </a:rPr>
              <a:t>là</a:t>
            </a:r>
            <a:r>
              <a:rPr lang="en-US" sz="2400" dirty="0">
                <a:cs typeface="Arial" panose="020B0604020202020204" pitchFamily="34" charset="0"/>
              </a:rPr>
              <a:t>: </a:t>
            </a:r>
            <a:endParaRPr lang="en-US" sz="2400" dirty="0" smtClean="0">
              <a:cs typeface="Arial" panose="020B0604020202020204" pitchFamily="34" charset="0"/>
            </a:endParaRPr>
          </a:p>
          <a:p>
            <a:pPr algn="ctr">
              <a:lnSpc>
                <a:spcPct val="150000"/>
              </a:lnSpc>
            </a:pPr>
            <a:r>
              <a:rPr lang="en-US" sz="4400" dirty="0" smtClean="0">
                <a:cs typeface="Arial" panose="020B0604020202020204" pitchFamily="34" charset="0"/>
                <a:sym typeface="Wingdings" panose="05000000000000000000" pitchFamily="2" charset="2"/>
              </a:rPr>
              <a:t></a:t>
            </a:r>
          </a:p>
          <a:p>
            <a:pPr algn="ctr">
              <a:lnSpc>
                <a:spcPct val="150000"/>
              </a:lnSpc>
            </a:pPr>
            <a:r>
              <a:rPr lang="en-US" sz="4400" dirty="0" smtClean="0">
                <a:cs typeface="Arial" panose="020B0604020202020204" pitchFamily="34" charset="0"/>
                <a:sym typeface="Wingdings" panose="05000000000000000000" pitchFamily="2" charset="2"/>
              </a:rPr>
              <a:t></a:t>
            </a:r>
          </a:p>
          <a:p>
            <a:pPr algn="ctr">
              <a:lnSpc>
                <a:spcPct val="150000"/>
              </a:lnSpc>
            </a:pPr>
            <a:r>
              <a:rPr lang="en-US" sz="4400" dirty="0" smtClean="0">
                <a:solidFill>
                  <a:srgbClr val="FF0000"/>
                </a:solidFill>
                <a:cs typeface="Arial" panose="020B0604020202020204" pitchFamily="34" charset="0"/>
                <a:sym typeface="Wingdings" panose="05000000000000000000" pitchFamily="2" charset="2"/>
              </a:rPr>
              <a:t></a:t>
            </a:r>
          </a:p>
          <a:p>
            <a:pPr algn="ctr">
              <a:lnSpc>
                <a:spcPct val="150000"/>
              </a:lnSpc>
            </a:pPr>
            <a:r>
              <a:rPr lang="en-US" sz="4400" dirty="0" smtClean="0">
                <a:solidFill>
                  <a:srgbClr val="00B050"/>
                </a:solidFill>
                <a:cs typeface="Arial" panose="020B0604020202020204" pitchFamily="34" charset="0"/>
                <a:sym typeface="Wingdings" panose="05000000000000000000" pitchFamily="2" charset="2"/>
              </a:rPr>
              <a:t></a:t>
            </a:r>
          </a:p>
          <a:p>
            <a:pPr algn="ctr">
              <a:lnSpc>
                <a:spcPct val="150000"/>
              </a:lnSpc>
            </a:pPr>
            <a:r>
              <a:rPr lang="en-US" sz="4400" dirty="0" smtClean="0">
                <a:solidFill>
                  <a:srgbClr val="002060"/>
                </a:solidFill>
                <a:cs typeface="Arial" panose="020B0604020202020204" pitchFamily="34" charset="0"/>
                <a:sym typeface="Wingdings" panose="05000000000000000000" pitchFamily="2" charset="2"/>
              </a:rPr>
              <a:t></a:t>
            </a:r>
            <a:endParaRPr lang="en-US" sz="4400" dirty="0" smtClean="0">
              <a:solidFill>
                <a:srgbClr val="002060"/>
              </a:solidFill>
              <a:cs typeface="Arial" panose="020B0604020202020204" pitchFamily="34" charset="0"/>
            </a:endParaRPr>
          </a:p>
        </p:txBody>
      </p:sp>
    </p:spTree>
    <p:extLst>
      <p:ext uri="{BB962C8B-B14F-4D97-AF65-F5344CB8AC3E}">
        <p14:creationId xmlns:p14="http://schemas.microsoft.com/office/powerpoint/2010/main" val="294854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50">
                                            <p:txEl>
                                              <p:pRg st="1" end="1"/>
                                            </p:txEl>
                                          </p:spTgt>
                                        </p:tgtEl>
                                        <p:attrNameLst>
                                          <p:attrName>style.visibility</p:attrName>
                                        </p:attrNameLst>
                                      </p:cBhvr>
                                      <p:to>
                                        <p:strVal val="visible"/>
                                      </p:to>
                                    </p:set>
                                    <p:anim calcmode="lin" valueType="num">
                                      <p:cBhvr>
                                        <p:cTn id="11" dur="500" fill="hold"/>
                                        <p:tgtEl>
                                          <p:spTgt spid="150">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150">
                                            <p:txEl>
                                              <p:pRg st="1" end="1"/>
                                            </p:txEl>
                                          </p:spTgt>
                                        </p:tgtEl>
                                        <p:attrNameLst>
                                          <p:attrName>ppt_h</p:attrName>
                                        </p:attrNameLst>
                                      </p:cBhvr>
                                      <p:tavLst>
                                        <p:tav tm="0">
                                          <p:val>
                                            <p:fltVal val="0"/>
                                          </p:val>
                                        </p:tav>
                                        <p:tav tm="100000">
                                          <p:val>
                                            <p:strVal val="#ppt_h"/>
                                          </p:val>
                                        </p:tav>
                                      </p:tavLst>
                                    </p:anim>
                                    <p:animEffect transition="in" filter="fade">
                                      <p:cBhvr>
                                        <p:cTn id="13" dur="500"/>
                                        <p:tgtEl>
                                          <p:spTgt spid="150">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0">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50">
                                            <p:txEl>
                                              <p:pRg st="3" end="3"/>
                                            </p:txEl>
                                          </p:spTgt>
                                        </p:tgtEl>
                                        <p:attrNameLst>
                                          <p:attrName>style.visibility</p:attrName>
                                        </p:attrNameLst>
                                      </p:cBhvr>
                                      <p:to>
                                        <p:strVal val="visible"/>
                                      </p:to>
                                    </p:set>
                                    <p:anim calcmode="lin" valueType="num">
                                      <p:cBhvr additive="base">
                                        <p:cTn id="30" dur="500" fill="hold"/>
                                        <p:tgtEl>
                                          <p:spTgt spid="150">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5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0">
                                            <p:txEl>
                                              <p:pRg st="4" end="4"/>
                                            </p:txEl>
                                          </p:spTgt>
                                        </p:tgtEl>
                                        <p:attrNameLst>
                                          <p:attrName>style.visibility</p:attrName>
                                        </p:attrNameLst>
                                      </p:cBhvr>
                                      <p:to>
                                        <p:strVal val="visible"/>
                                      </p:to>
                                    </p:set>
                                    <p:anim calcmode="lin" valueType="num">
                                      <p:cBhvr additive="base">
                                        <p:cTn id="40" dur="500" fill="hold"/>
                                        <p:tgtEl>
                                          <p:spTgt spid="150">
                                            <p:txEl>
                                              <p:pRg st="4" end="4"/>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5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2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50">
                                            <p:txEl>
                                              <p:pRg st="5" end="5"/>
                                            </p:txEl>
                                          </p:spTgt>
                                        </p:tgtEl>
                                        <p:attrNameLst>
                                          <p:attrName>style.visibility</p:attrName>
                                        </p:attrNameLst>
                                      </p:cBhvr>
                                      <p:to>
                                        <p:strVal val="visible"/>
                                      </p:to>
                                    </p:set>
                                    <p:anim calcmode="lin" valueType="num">
                                      <p:cBhvr additive="base">
                                        <p:cTn id="50" dur="500" fill="hold"/>
                                        <p:tgtEl>
                                          <p:spTgt spid="150">
                                            <p:txEl>
                                              <p:pRg st="5" end="5"/>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5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7" name="Rectangle 26"/>
          <p:cNvSpPr/>
          <p:nvPr/>
        </p:nvSpPr>
        <p:spPr>
          <a:xfrm>
            <a:off x="6455392" y="114510"/>
            <a:ext cx="5469986" cy="2862322"/>
          </a:xfrm>
          <a:prstGeom prst="rect">
            <a:avLst/>
          </a:prstGeom>
        </p:spPr>
        <p:txBody>
          <a:bodyPr wrap="square">
            <a:spAutoFit/>
          </a:bodyPr>
          <a:lstStyle/>
          <a:p>
            <a:pPr algn="just">
              <a:lnSpc>
                <a:spcPct val="150000"/>
              </a:lnSpc>
            </a:pPr>
            <a:r>
              <a:rPr lang="vi-VN" sz="2400" dirty="0">
                <a:latin typeface="Arial (Body)"/>
                <a:cs typeface="Arial" panose="020B0604020202020204" pitchFamily="34" charset="0"/>
              </a:rPr>
              <a:t>Một </a:t>
            </a:r>
            <a:r>
              <a:rPr lang="vi-VN" sz="2400" dirty="0" smtClean="0">
                <a:latin typeface="Arial (Body)"/>
                <a:cs typeface="Arial" panose="020B0604020202020204" pitchFamily="34" charset="0"/>
              </a:rPr>
              <a:t>robot đi </a:t>
            </a:r>
            <a:r>
              <a:rPr lang="vi-VN" sz="2400" dirty="0">
                <a:latin typeface="Arial (Body)"/>
                <a:cs typeface="Arial" panose="020B0604020202020204" pitchFamily="34" charset="0"/>
              </a:rPr>
              <a:t>từ </a:t>
            </a:r>
            <a:r>
              <a:rPr lang="vi-VN" sz="2400" dirty="0" smtClean="0">
                <a:latin typeface="Arial (Body)"/>
                <a:cs typeface="Arial" panose="020B0604020202020204" pitchFamily="34" charset="0"/>
              </a:rPr>
              <a:t>A đến</a:t>
            </a:r>
            <a:r>
              <a:rPr lang="en-US" sz="2400" dirty="0" smtClean="0">
                <a:latin typeface="Arial (Body)"/>
                <a:cs typeface="Arial" panose="020B0604020202020204" pitchFamily="34" charset="0"/>
              </a:rPr>
              <a:t> C</a:t>
            </a:r>
            <a:r>
              <a:rPr lang="vi-VN" sz="2400" dirty="0" smtClean="0">
                <a:latin typeface="Arial (Body)"/>
                <a:cs typeface="Arial" panose="020B0604020202020204" pitchFamily="34" charset="0"/>
              </a:rPr>
              <a:t>. </a:t>
            </a:r>
            <a:r>
              <a:rPr lang="vi-VN" sz="2400" dirty="0">
                <a:latin typeface="Arial (Body)"/>
                <a:cs typeface="Arial" panose="020B0604020202020204" pitchFamily="34" charset="0"/>
              </a:rPr>
              <a:t>Biết rằng </a:t>
            </a:r>
            <a:r>
              <a:rPr lang="vi-VN" sz="2400" dirty="0" smtClean="0">
                <a:latin typeface="Arial (Body)"/>
                <a:cs typeface="Arial" panose="020B0604020202020204" pitchFamily="34" charset="0"/>
              </a:rPr>
              <a:t>robot </a:t>
            </a:r>
            <a:r>
              <a:rPr lang="vi-VN" sz="2400" dirty="0">
                <a:latin typeface="Arial (Body)"/>
                <a:cs typeface="Arial" panose="020B0604020202020204" pitchFamily="34" charset="0"/>
              </a:rPr>
              <a:t>này không có bản đồ đầy đủ như </a:t>
            </a:r>
            <a:r>
              <a:rPr lang="vi-VN" sz="2400" dirty="0" smtClean="0">
                <a:latin typeface="Arial (Body)"/>
                <a:cs typeface="Arial" panose="020B0604020202020204" pitchFamily="34" charset="0"/>
              </a:rPr>
              <a:t>trên, </a:t>
            </a:r>
            <a:r>
              <a:rPr lang="vi-VN" sz="2400" dirty="0">
                <a:latin typeface="Arial (Body)"/>
                <a:cs typeface="Arial" panose="020B0604020202020204" pitchFamily="34" charset="0"/>
              </a:rPr>
              <a:t>nhưng khi nó đến </a:t>
            </a:r>
            <a:r>
              <a:rPr lang="en-US" sz="2400" dirty="0" err="1" smtClean="0">
                <a:latin typeface="Arial (Body)"/>
                <a:cs typeface="Arial" panose="020B0604020202020204" pitchFamily="34" charset="0"/>
              </a:rPr>
              <a:t>điểm</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mới</a:t>
            </a:r>
            <a:r>
              <a:rPr lang="vi-VN" sz="2400" dirty="0">
                <a:latin typeface="Arial (Body)"/>
                <a:cs typeface="Arial" panose="020B0604020202020204" pitchFamily="34" charset="0"/>
              </a:rPr>
              <a:t>, nó có bộ cảm biến đọc được </a:t>
            </a:r>
            <a:r>
              <a:rPr lang="en-US" sz="2400" dirty="0" smtClean="0">
                <a:latin typeface="Arial (Body)"/>
                <a:cs typeface="Arial" panose="020B0604020202020204" pitchFamily="34" charset="0"/>
              </a:rPr>
              <a:t>c</a:t>
            </a:r>
            <a:r>
              <a:rPr lang="vi-VN" sz="2400" dirty="0" smtClean="0">
                <a:latin typeface="Arial (Body)"/>
                <a:cs typeface="Arial" panose="020B0604020202020204" pitchFamily="34" charset="0"/>
              </a:rPr>
              <a:t>hỉ </a:t>
            </a:r>
            <a:r>
              <a:rPr lang="vi-VN" sz="2400" dirty="0">
                <a:latin typeface="Arial (Body)"/>
                <a:cs typeface="Arial" panose="020B0604020202020204" pitchFamily="34" charset="0"/>
              </a:rPr>
              <a:t>đường </a:t>
            </a:r>
            <a:r>
              <a:rPr lang="en-US" sz="2400" dirty="0" err="1" smtClean="0">
                <a:latin typeface="Arial (Body)"/>
                <a:cs typeface="Arial" panose="020B0604020202020204" pitchFamily="34" charset="0"/>
              </a:rPr>
              <a:t>và</a:t>
            </a:r>
            <a:r>
              <a:rPr lang="en-US" sz="2400" dirty="0" smtClean="0">
                <a:latin typeface="Arial (Body)"/>
                <a:cs typeface="Arial" panose="020B0604020202020204" pitchFamily="34" charset="0"/>
              </a:rPr>
              <a:t> </a:t>
            </a:r>
            <a:r>
              <a:rPr lang="en-US" sz="2400" dirty="0" err="1" smtClean="0">
                <a:latin typeface="Arial (Body)"/>
                <a:cs typeface="Arial" panose="020B0604020202020204" pitchFamily="34" charset="0"/>
              </a:rPr>
              <a:t>khoảng</a:t>
            </a:r>
            <a:r>
              <a:rPr lang="en-US" sz="2400" dirty="0" smtClean="0">
                <a:latin typeface="Arial (Body)"/>
                <a:cs typeface="Arial" panose="020B0604020202020204" pitchFamily="34" charset="0"/>
              </a:rPr>
              <a:t> </a:t>
            </a:r>
            <a:r>
              <a:rPr lang="en-US" sz="2400" dirty="0" err="1" smtClean="0">
                <a:latin typeface="Arial (Body)"/>
                <a:cs typeface="Arial" panose="020B0604020202020204" pitchFamily="34" charset="0"/>
              </a:rPr>
              <a:t>cách</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đến </a:t>
            </a:r>
            <a:r>
              <a:rPr lang="vi-VN" sz="2400" dirty="0">
                <a:latin typeface="Arial (Body)"/>
                <a:cs typeface="Arial" panose="020B0604020202020204" pitchFamily="34" charset="0"/>
              </a:rPr>
              <a:t>các </a:t>
            </a:r>
            <a:r>
              <a:rPr lang="en-US" sz="2400" dirty="0" err="1" smtClean="0">
                <a:latin typeface="Arial (Body)"/>
                <a:cs typeface="Arial" panose="020B0604020202020204" pitchFamily="34" charset="0"/>
              </a:rPr>
              <a:t>điểm</a:t>
            </a:r>
            <a:r>
              <a:rPr lang="en-US" sz="2400" dirty="0" smtClean="0">
                <a:latin typeface="Arial (Body)"/>
                <a:cs typeface="Arial" panose="020B0604020202020204" pitchFamily="34" charset="0"/>
              </a:rPr>
              <a:t> l</a:t>
            </a:r>
            <a:r>
              <a:rPr lang="vi-VN" sz="2400" dirty="0" smtClean="0">
                <a:latin typeface="Arial (Body)"/>
                <a:cs typeface="Arial" panose="020B0604020202020204" pitchFamily="34" charset="0"/>
              </a:rPr>
              <a:t>ân cận</a:t>
            </a:r>
            <a:r>
              <a:rPr lang="en-US" sz="2400" dirty="0">
                <a:latin typeface="Arial (Body)"/>
                <a:cs typeface="Arial" panose="020B0604020202020204" pitchFamily="34" charset="0"/>
              </a:rPr>
              <a:t>.</a:t>
            </a:r>
            <a:endParaRPr lang="vi-VN" sz="2400" dirty="0">
              <a:latin typeface="Arial (Body)"/>
              <a:cs typeface="Arial" panose="020B0604020202020204" pitchFamily="34" charset="0"/>
            </a:endParaRPr>
          </a:p>
        </p:txBody>
      </p:sp>
      <p:pic>
        <p:nvPicPr>
          <p:cNvPr id="3" name="Picture 2" descr="Screen Clipping"/>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6477" y="59918"/>
            <a:ext cx="4210638" cy="2227575"/>
          </a:xfrm>
          <a:prstGeom prst="rect">
            <a:avLst/>
          </a:prstGeom>
        </p:spPr>
      </p:pic>
      <p:pic>
        <p:nvPicPr>
          <p:cNvPr id="6" name="Picture 5" descr="Screen Clippin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378421" y="114510"/>
            <a:ext cx="2442952" cy="1770373"/>
          </a:xfrm>
          <a:prstGeom prst="rect">
            <a:avLst/>
          </a:prstGeom>
        </p:spPr>
      </p:pic>
      <p:sp>
        <p:nvSpPr>
          <p:cNvPr id="9" name="Rectangle 8"/>
          <p:cNvSpPr/>
          <p:nvPr/>
        </p:nvSpPr>
        <p:spPr>
          <a:xfrm>
            <a:off x="273940" y="3704365"/>
            <a:ext cx="8733582" cy="2862322"/>
          </a:xfrm>
          <a:prstGeom prst="rect">
            <a:avLst/>
          </a:prstGeom>
        </p:spPr>
        <p:txBody>
          <a:bodyPr wrap="square">
            <a:spAutoFit/>
          </a:bodyPr>
          <a:lstStyle/>
          <a:p>
            <a:pPr>
              <a:lnSpc>
                <a:spcPct val="150000"/>
              </a:lnSpc>
            </a:pPr>
            <a:r>
              <a:rPr lang="en-US" sz="2400" dirty="0" err="1" smtClean="0">
                <a:latin typeface="Arial (Body)"/>
              </a:rPr>
              <a:t>Trạng</a:t>
            </a:r>
            <a:r>
              <a:rPr lang="en-US" sz="2400" dirty="0" smtClean="0">
                <a:latin typeface="Arial (Body)"/>
              </a:rPr>
              <a:t> </a:t>
            </a:r>
            <a:r>
              <a:rPr lang="en-US" sz="2400" dirty="0" err="1">
                <a:latin typeface="Arial (Body)"/>
              </a:rPr>
              <a:t>thái</a:t>
            </a:r>
            <a:r>
              <a:rPr lang="en-US" sz="2400" dirty="0">
                <a:latin typeface="Arial (Body)"/>
              </a:rPr>
              <a:t>: </a:t>
            </a:r>
            <a:r>
              <a:rPr lang="en-US" sz="2400" dirty="0" err="1">
                <a:latin typeface="Arial (Body)"/>
              </a:rPr>
              <a:t>vị</a:t>
            </a:r>
            <a:r>
              <a:rPr lang="en-US" sz="2400" dirty="0">
                <a:latin typeface="Arial (Body)"/>
              </a:rPr>
              <a:t> </a:t>
            </a:r>
            <a:r>
              <a:rPr lang="en-US" sz="2400" dirty="0" err="1">
                <a:latin typeface="Arial (Body)"/>
              </a:rPr>
              <a:t>trí</a:t>
            </a:r>
            <a:r>
              <a:rPr lang="en-US" sz="2400" dirty="0">
                <a:latin typeface="Arial (Body)"/>
              </a:rPr>
              <a:t> </a:t>
            </a:r>
            <a:r>
              <a:rPr lang="en-US" sz="2400" dirty="0" err="1">
                <a:latin typeface="Arial (Body)"/>
              </a:rPr>
              <a:t>của</a:t>
            </a:r>
            <a:r>
              <a:rPr lang="en-US" sz="2400" dirty="0">
                <a:latin typeface="Arial (Body)"/>
              </a:rPr>
              <a:t> </a:t>
            </a:r>
            <a:r>
              <a:rPr lang="en-US" sz="2400" dirty="0" smtClean="0">
                <a:latin typeface="Arial (Body)"/>
              </a:rPr>
              <a:t>robot </a:t>
            </a:r>
          </a:p>
          <a:p>
            <a:pPr>
              <a:lnSpc>
                <a:spcPct val="150000"/>
              </a:lnSpc>
            </a:pPr>
            <a:r>
              <a:rPr lang="en-US" sz="2400" dirty="0" err="1" smtClean="0">
                <a:latin typeface="Arial (Body)"/>
              </a:rPr>
              <a:t>Trạng</a:t>
            </a:r>
            <a:r>
              <a:rPr lang="en-US" sz="2400" dirty="0" smtClean="0">
                <a:latin typeface="Arial (Body)"/>
              </a:rPr>
              <a:t> </a:t>
            </a:r>
            <a:r>
              <a:rPr lang="en-US" sz="2400" dirty="0" err="1">
                <a:latin typeface="Arial (Body)"/>
              </a:rPr>
              <a:t>thái</a:t>
            </a:r>
            <a:r>
              <a:rPr lang="en-US" sz="2400" dirty="0">
                <a:latin typeface="Arial (Body)"/>
              </a:rPr>
              <a:t> </a:t>
            </a:r>
            <a:r>
              <a:rPr lang="en-US" sz="2400" dirty="0" err="1">
                <a:latin typeface="Arial (Body)"/>
              </a:rPr>
              <a:t>đầu</a:t>
            </a:r>
            <a:r>
              <a:rPr lang="en-US" sz="2400" dirty="0">
                <a:latin typeface="Arial (Body)"/>
              </a:rPr>
              <a:t>: </a:t>
            </a:r>
            <a:r>
              <a:rPr lang="en-US" sz="2400" dirty="0" smtClean="0">
                <a:latin typeface="Arial (Body)"/>
              </a:rPr>
              <a:t>A</a:t>
            </a:r>
            <a:endParaRPr lang="en-US" sz="2400" dirty="0">
              <a:latin typeface="Arial (Body)"/>
            </a:endParaRPr>
          </a:p>
          <a:p>
            <a:pPr>
              <a:lnSpc>
                <a:spcPct val="150000"/>
              </a:lnSpc>
            </a:pPr>
            <a:r>
              <a:rPr lang="en-US" sz="2400" dirty="0" err="1" smtClean="0">
                <a:latin typeface="Arial (Body)"/>
              </a:rPr>
              <a:t>Trạng</a:t>
            </a:r>
            <a:r>
              <a:rPr lang="en-US" sz="2400" dirty="0" smtClean="0">
                <a:latin typeface="Arial (Body)"/>
              </a:rPr>
              <a:t> </a:t>
            </a:r>
            <a:r>
              <a:rPr lang="en-US" sz="2400" dirty="0" err="1">
                <a:latin typeface="Arial (Body)"/>
              </a:rPr>
              <a:t>thái</a:t>
            </a:r>
            <a:r>
              <a:rPr lang="en-US" sz="2400" dirty="0">
                <a:latin typeface="Arial (Body)"/>
              </a:rPr>
              <a:t> </a:t>
            </a:r>
            <a:r>
              <a:rPr lang="en-US" sz="2400" dirty="0" err="1">
                <a:latin typeface="Arial (Body)"/>
              </a:rPr>
              <a:t>đích</a:t>
            </a:r>
            <a:r>
              <a:rPr lang="en-US" sz="2400" dirty="0">
                <a:latin typeface="Arial (Body)"/>
              </a:rPr>
              <a:t>: </a:t>
            </a:r>
            <a:r>
              <a:rPr lang="en-US" sz="2400" dirty="0" smtClean="0">
                <a:latin typeface="Arial (Body)"/>
              </a:rPr>
              <a:t>C</a:t>
            </a:r>
            <a:endParaRPr lang="en-US" sz="2400" dirty="0">
              <a:latin typeface="Arial (Body)"/>
            </a:endParaRPr>
          </a:p>
          <a:p>
            <a:pPr>
              <a:lnSpc>
                <a:spcPct val="150000"/>
              </a:lnSpc>
            </a:pPr>
            <a:r>
              <a:rPr lang="en-US" sz="2400" dirty="0" err="1" smtClean="0">
                <a:latin typeface="Arial (Body)"/>
              </a:rPr>
              <a:t>Phép</a:t>
            </a:r>
            <a:r>
              <a:rPr lang="en-US" sz="2400" dirty="0" smtClean="0">
                <a:latin typeface="Arial (Body)"/>
              </a:rPr>
              <a:t> </a:t>
            </a:r>
            <a:r>
              <a:rPr lang="en-US" sz="2400" dirty="0" err="1">
                <a:latin typeface="Arial (Body)"/>
              </a:rPr>
              <a:t>chuyển</a:t>
            </a:r>
            <a:r>
              <a:rPr lang="en-US" sz="2400" dirty="0">
                <a:latin typeface="Arial (Body)"/>
              </a:rPr>
              <a:t> </a:t>
            </a:r>
            <a:r>
              <a:rPr lang="en-US" sz="2400" dirty="0" err="1">
                <a:latin typeface="Arial (Body)"/>
              </a:rPr>
              <a:t>trạng</a:t>
            </a:r>
            <a:r>
              <a:rPr lang="en-US" sz="2400" dirty="0">
                <a:latin typeface="Arial (Body)"/>
              </a:rPr>
              <a:t> </a:t>
            </a:r>
            <a:r>
              <a:rPr lang="en-US" sz="2400" dirty="0" err="1">
                <a:latin typeface="Arial (Body)"/>
              </a:rPr>
              <a:t>thái</a:t>
            </a:r>
            <a:r>
              <a:rPr lang="en-US" sz="2400" dirty="0">
                <a:latin typeface="Arial (Body)"/>
              </a:rPr>
              <a:t>: </a:t>
            </a:r>
            <a:r>
              <a:rPr lang="en-US" sz="2400" dirty="0" err="1">
                <a:latin typeface="Arial (Body)"/>
              </a:rPr>
              <a:t>từ</a:t>
            </a:r>
            <a:r>
              <a:rPr lang="en-US" sz="2400" dirty="0">
                <a:latin typeface="Arial (Body)"/>
              </a:rPr>
              <a:t> </a:t>
            </a:r>
            <a:r>
              <a:rPr lang="en-US" sz="2400" dirty="0" smtClean="0">
                <a:latin typeface="Arial (Body)"/>
              </a:rPr>
              <a:t> </a:t>
            </a:r>
            <a:r>
              <a:rPr lang="en-US" sz="2400" dirty="0" err="1" smtClean="0">
                <a:latin typeface="Arial (Body)"/>
              </a:rPr>
              <a:t>điểm</a:t>
            </a:r>
            <a:r>
              <a:rPr lang="en-US" sz="2400" dirty="0" smtClean="0">
                <a:latin typeface="Arial (Body)"/>
              </a:rPr>
              <a:t> </a:t>
            </a:r>
            <a:r>
              <a:rPr lang="en-US" sz="2400" dirty="0" err="1" smtClean="0">
                <a:latin typeface="Arial (Body)"/>
              </a:rPr>
              <a:t>bắt</a:t>
            </a:r>
            <a:r>
              <a:rPr lang="en-US" sz="2400" dirty="0" smtClean="0">
                <a:latin typeface="Arial (Body)"/>
              </a:rPr>
              <a:t> </a:t>
            </a:r>
            <a:r>
              <a:rPr lang="en-US" sz="2400" dirty="0" err="1" smtClean="0">
                <a:latin typeface="Arial (Body)"/>
              </a:rPr>
              <a:t>đâu</a:t>
            </a:r>
            <a:r>
              <a:rPr lang="en-US" sz="2400" dirty="0" smtClean="0">
                <a:latin typeface="Arial (Body)"/>
              </a:rPr>
              <a:t> </a:t>
            </a:r>
            <a:r>
              <a:rPr lang="en-US" sz="2400" dirty="0">
                <a:latin typeface="Arial (Body)"/>
              </a:rPr>
              <a:t>sang </a:t>
            </a:r>
            <a:r>
              <a:rPr lang="en-US" sz="2400" dirty="0" err="1" smtClean="0">
                <a:latin typeface="Arial (Body)"/>
              </a:rPr>
              <a:t>điểm</a:t>
            </a:r>
            <a:r>
              <a:rPr lang="en-US" sz="2400" dirty="0" smtClean="0">
                <a:latin typeface="Arial (Body)"/>
              </a:rPr>
              <a:t> </a:t>
            </a:r>
            <a:r>
              <a:rPr lang="en-US" sz="2400" dirty="0" err="1">
                <a:latin typeface="Arial (Body)"/>
              </a:rPr>
              <a:t>lân</a:t>
            </a:r>
            <a:r>
              <a:rPr lang="en-US" sz="2400" dirty="0">
                <a:latin typeface="Arial (Body)"/>
              </a:rPr>
              <a:t> </a:t>
            </a:r>
            <a:r>
              <a:rPr lang="en-US" sz="2400" dirty="0" err="1">
                <a:latin typeface="Arial (Body)"/>
              </a:rPr>
              <a:t>cận</a:t>
            </a:r>
            <a:endParaRPr lang="en-US" sz="2400" dirty="0">
              <a:latin typeface="Arial (Body)"/>
            </a:endParaRPr>
          </a:p>
          <a:p>
            <a:pPr>
              <a:lnSpc>
                <a:spcPct val="150000"/>
              </a:lnSpc>
            </a:pPr>
            <a:r>
              <a:rPr lang="en-US" sz="2400" dirty="0" smtClean="0">
                <a:latin typeface="Arial (Body)"/>
              </a:rPr>
              <a:t>Chi </a:t>
            </a:r>
            <a:r>
              <a:rPr lang="en-US" sz="2400" dirty="0" err="1">
                <a:latin typeface="Arial (Body)"/>
              </a:rPr>
              <a:t>phí</a:t>
            </a:r>
            <a:r>
              <a:rPr lang="en-US" sz="2400" dirty="0">
                <a:latin typeface="Arial (Body)"/>
              </a:rPr>
              <a:t>: </a:t>
            </a:r>
            <a:r>
              <a:rPr lang="en-US" sz="2400" dirty="0" err="1">
                <a:latin typeface="Arial (Body)"/>
              </a:rPr>
              <a:t>khoảng</a:t>
            </a:r>
            <a:r>
              <a:rPr lang="en-US" sz="2400" dirty="0">
                <a:latin typeface="Arial (Body)"/>
              </a:rPr>
              <a:t> </a:t>
            </a:r>
            <a:r>
              <a:rPr lang="en-US" sz="2400" dirty="0" err="1">
                <a:latin typeface="Arial (Body)"/>
              </a:rPr>
              <a:t>cách</a:t>
            </a:r>
            <a:r>
              <a:rPr lang="en-US" sz="2400" dirty="0">
                <a:latin typeface="Arial (Body)"/>
              </a:rPr>
              <a:t> </a:t>
            </a:r>
            <a:r>
              <a:rPr lang="en-US" sz="2400" dirty="0" err="1">
                <a:latin typeface="Arial (Body)"/>
              </a:rPr>
              <a:t>giữa</a:t>
            </a:r>
            <a:r>
              <a:rPr lang="en-US" sz="2400" dirty="0">
                <a:latin typeface="Arial (Body)"/>
              </a:rPr>
              <a:t> 2 </a:t>
            </a:r>
            <a:r>
              <a:rPr lang="en-US" sz="2400" dirty="0" err="1" smtClean="0">
                <a:latin typeface="Arial (Body)"/>
              </a:rPr>
              <a:t>điểm</a:t>
            </a:r>
            <a:r>
              <a:rPr lang="en-US" sz="2400" dirty="0" smtClean="0">
                <a:latin typeface="Arial (Body)"/>
              </a:rPr>
              <a:t> </a:t>
            </a:r>
            <a:r>
              <a:rPr lang="en-US" sz="2400" dirty="0" err="1" smtClean="0">
                <a:latin typeface="Arial (Body)"/>
              </a:rPr>
              <a:t>trong</a:t>
            </a:r>
            <a:r>
              <a:rPr lang="en-US" sz="2400" dirty="0" smtClean="0">
                <a:latin typeface="Arial (Body)"/>
              </a:rPr>
              <a:t> </a:t>
            </a:r>
            <a:r>
              <a:rPr lang="en-US" sz="2400" dirty="0" err="1">
                <a:latin typeface="Arial (Body)"/>
              </a:rPr>
              <a:t>phép</a:t>
            </a:r>
            <a:r>
              <a:rPr lang="en-US" sz="2400" dirty="0">
                <a:latin typeface="Arial (Body)"/>
              </a:rPr>
              <a:t> </a:t>
            </a:r>
            <a:r>
              <a:rPr lang="en-US" sz="2400" dirty="0" err="1">
                <a:latin typeface="Arial (Body)"/>
              </a:rPr>
              <a:t>chuyển</a:t>
            </a:r>
            <a:r>
              <a:rPr lang="en-US" sz="2400" dirty="0">
                <a:latin typeface="Arial (Body)"/>
              </a:rPr>
              <a:t> </a:t>
            </a:r>
            <a:r>
              <a:rPr lang="en-US" sz="2400" dirty="0" err="1">
                <a:latin typeface="Arial (Body)"/>
              </a:rPr>
              <a:t>trạng</a:t>
            </a:r>
            <a:r>
              <a:rPr lang="en-US" sz="2400" dirty="0">
                <a:latin typeface="Arial (Body)"/>
              </a:rPr>
              <a:t> </a:t>
            </a:r>
            <a:r>
              <a:rPr lang="en-US" sz="2400" dirty="0" err="1">
                <a:latin typeface="Arial (Body)"/>
              </a:rPr>
              <a:t>thái</a:t>
            </a:r>
            <a:r>
              <a:rPr lang="en-US" sz="2400" dirty="0">
                <a:latin typeface="Arial (Body)"/>
              </a:rPr>
              <a:t> </a:t>
            </a:r>
          </a:p>
        </p:txBody>
      </p:sp>
      <p:sp>
        <p:nvSpPr>
          <p:cNvPr id="5" name="Rectangle 4"/>
          <p:cNvSpPr/>
          <p:nvPr/>
        </p:nvSpPr>
        <p:spPr>
          <a:xfrm>
            <a:off x="0" y="3032219"/>
            <a:ext cx="12191999" cy="64633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50000"/>
              </a:lnSpc>
            </a:pPr>
            <a:r>
              <a:rPr lang="en-US" sz="2400" dirty="0" err="1">
                <a:cs typeface="Arial" panose="020B0604020202020204" pitchFamily="34" charset="0"/>
              </a:rPr>
              <a:t>Bài</a:t>
            </a:r>
            <a:r>
              <a:rPr lang="en-US" sz="2400" dirty="0">
                <a:cs typeface="Arial" panose="020B0604020202020204" pitchFamily="34" charset="0"/>
              </a:rPr>
              <a:t> </a:t>
            </a:r>
            <a:r>
              <a:rPr lang="en-US" sz="2400" dirty="0" err="1">
                <a:cs typeface="Arial" panose="020B0604020202020204" pitchFamily="34" charset="0"/>
              </a:rPr>
              <a:t>toán</a:t>
            </a:r>
            <a:r>
              <a:rPr lang="en-US" sz="2400" dirty="0">
                <a:cs typeface="Arial" panose="020B0604020202020204" pitchFamily="34" charset="0"/>
              </a:rPr>
              <a:t> </a:t>
            </a:r>
            <a:r>
              <a:rPr lang="en-US" sz="2400" dirty="0" err="1">
                <a:cs typeface="Arial" panose="020B0604020202020204" pitchFamily="34" charset="0"/>
              </a:rPr>
              <a:t>tìm</a:t>
            </a:r>
            <a:r>
              <a:rPr lang="en-US" sz="2400" dirty="0">
                <a:cs typeface="Arial" panose="020B0604020202020204" pitchFamily="34" charset="0"/>
              </a:rPr>
              <a:t> </a:t>
            </a:r>
            <a:r>
              <a:rPr lang="en-US" sz="2400" dirty="0" err="1">
                <a:cs typeface="Arial" panose="020B0604020202020204" pitchFamily="34" charset="0"/>
              </a:rPr>
              <a:t>đường</a:t>
            </a:r>
            <a:r>
              <a:rPr lang="en-US" sz="2400" dirty="0">
                <a:cs typeface="Arial" panose="020B0604020202020204" pitchFamily="34" charset="0"/>
              </a:rPr>
              <a:t> </a:t>
            </a:r>
            <a:r>
              <a:rPr lang="en-US" sz="2400" dirty="0" err="1">
                <a:cs typeface="Arial" panose="020B0604020202020204" pitchFamily="34" charset="0"/>
              </a:rPr>
              <a:t>có</a:t>
            </a:r>
            <a:r>
              <a:rPr lang="en-US" sz="2400" dirty="0">
                <a:cs typeface="Arial" panose="020B0604020202020204" pitchFamily="34" charset="0"/>
              </a:rPr>
              <a:t> </a:t>
            </a:r>
            <a:r>
              <a:rPr lang="en-US" sz="2400" dirty="0" err="1">
                <a:cs typeface="Arial" panose="020B0604020202020204" pitchFamily="34" charset="0"/>
              </a:rPr>
              <a:t>thể</a:t>
            </a:r>
            <a:r>
              <a:rPr lang="en-US" sz="2400" dirty="0">
                <a:cs typeface="Arial" panose="020B0604020202020204" pitchFamily="34" charset="0"/>
              </a:rPr>
              <a:t> </a:t>
            </a:r>
            <a:r>
              <a:rPr lang="en-US" sz="2400" dirty="0" err="1">
                <a:cs typeface="Arial" panose="020B0604020202020204" pitchFamily="34" charset="0"/>
              </a:rPr>
              <a:t>phát</a:t>
            </a:r>
            <a:r>
              <a:rPr lang="en-US" sz="2400" dirty="0">
                <a:cs typeface="Arial" panose="020B0604020202020204" pitchFamily="34" charset="0"/>
              </a:rPr>
              <a:t> </a:t>
            </a:r>
            <a:r>
              <a:rPr lang="en-US" sz="2400" dirty="0" err="1">
                <a:cs typeface="Arial" panose="020B0604020202020204" pitchFamily="34" charset="0"/>
              </a:rPr>
              <a:t>biểu</a:t>
            </a:r>
            <a:r>
              <a:rPr lang="en-US" sz="2400" dirty="0">
                <a:cs typeface="Arial" panose="020B0604020202020204" pitchFamily="34" charset="0"/>
              </a:rPr>
              <a:t> </a:t>
            </a:r>
            <a:r>
              <a:rPr lang="en-US" sz="2400" dirty="0" err="1">
                <a:cs typeface="Arial" panose="020B0604020202020204" pitchFamily="34" charset="0"/>
              </a:rPr>
              <a:t>theo</a:t>
            </a:r>
            <a:r>
              <a:rPr lang="en-US" sz="2400" dirty="0">
                <a:cs typeface="Arial" panose="020B0604020202020204" pitchFamily="34" charset="0"/>
              </a:rPr>
              <a:t> 5 </a:t>
            </a:r>
            <a:r>
              <a:rPr lang="en-US" sz="2400" dirty="0" err="1">
                <a:cs typeface="Arial" panose="020B0604020202020204" pitchFamily="34" charset="0"/>
              </a:rPr>
              <a:t>thành</a:t>
            </a:r>
            <a:r>
              <a:rPr lang="en-US" sz="2400" dirty="0">
                <a:cs typeface="Arial" panose="020B0604020202020204" pitchFamily="34" charset="0"/>
              </a:rPr>
              <a:t> </a:t>
            </a:r>
            <a:r>
              <a:rPr lang="en-US" sz="2400" dirty="0" err="1">
                <a:cs typeface="Arial" panose="020B0604020202020204" pitchFamily="34" charset="0"/>
              </a:rPr>
              <a:t>phần</a:t>
            </a:r>
            <a:r>
              <a:rPr lang="en-US" sz="2400" dirty="0">
                <a:cs typeface="Arial" panose="020B0604020202020204" pitchFamily="34" charset="0"/>
              </a:rPr>
              <a:t> </a:t>
            </a:r>
            <a:r>
              <a:rPr lang="en-US" sz="2400" dirty="0" err="1">
                <a:cs typeface="Arial" panose="020B0604020202020204" pitchFamily="34" charset="0"/>
              </a:rPr>
              <a:t>như</a:t>
            </a:r>
            <a:r>
              <a:rPr lang="en-US" sz="2400" dirty="0">
                <a:cs typeface="Arial" panose="020B0604020202020204" pitchFamily="34" charset="0"/>
              </a:rPr>
              <a:t> </a:t>
            </a:r>
            <a:r>
              <a:rPr lang="en-US" sz="2400" dirty="0" err="1">
                <a:cs typeface="Arial" panose="020B0604020202020204" pitchFamily="34" charset="0"/>
              </a:rPr>
              <a:t>sau</a:t>
            </a:r>
            <a:r>
              <a:rPr lang="en-US" sz="2400" dirty="0">
                <a:cs typeface="Arial" panose="020B0604020202020204" pitchFamily="34" charset="0"/>
              </a:rPr>
              <a:t>: </a:t>
            </a:r>
          </a:p>
        </p:txBody>
      </p:sp>
      <p:sp>
        <p:nvSpPr>
          <p:cNvPr id="7" name="Rectangle 6"/>
          <p:cNvSpPr/>
          <p:nvPr/>
        </p:nvSpPr>
        <p:spPr>
          <a:xfrm>
            <a:off x="4677500" y="-95536"/>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A</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1" name="Rectangle 10"/>
          <p:cNvSpPr/>
          <p:nvPr/>
        </p:nvSpPr>
        <p:spPr>
          <a:xfrm>
            <a:off x="6084778" y="599586"/>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B</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2" name="Rectangle 11"/>
          <p:cNvSpPr/>
          <p:nvPr/>
        </p:nvSpPr>
        <p:spPr>
          <a:xfrm>
            <a:off x="5043344" y="1615848"/>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C</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3" name="Rectangle 12"/>
          <p:cNvSpPr/>
          <p:nvPr/>
        </p:nvSpPr>
        <p:spPr>
          <a:xfrm>
            <a:off x="4094308" y="599586"/>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D</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14" name="Picture 13" descr="Screen Clippin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190385" y="4250339"/>
            <a:ext cx="2442952" cy="1770373"/>
          </a:xfrm>
          <a:prstGeom prst="rect">
            <a:avLst/>
          </a:prstGeom>
        </p:spPr>
      </p:pic>
      <p:cxnSp>
        <p:nvCxnSpPr>
          <p:cNvPr id="29" name="Straight Arrow Connector 28"/>
          <p:cNvCxnSpPr/>
          <p:nvPr/>
        </p:nvCxnSpPr>
        <p:spPr>
          <a:xfrm>
            <a:off x="10106025" y="4362450"/>
            <a:ext cx="1371600" cy="77307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0086975" y="5135525"/>
            <a:ext cx="1390650" cy="7795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9864994" y="3923466"/>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A</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5" name="Rectangle 34"/>
          <p:cNvSpPr/>
          <p:nvPr/>
        </p:nvSpPr>
        <p:spPr>
          <a:xfrm>
            <a:off x="11525886" y="4935470"/>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B</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6" name="Rectangle 35"/>
          <p:cNvSpPr/>
          <p:nvPr/>
        </p:nvSpPr>
        <p:spPr>
          <a:xfrm>
            <a:off x="10078363" y="5873501"/>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C</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7" name="Rectangle 36"/>
          <p:cNvSpPr/>
          <p:nvPr/>
        </p:nvSpPr>
        <p:spPr>
          <a:xfrm>
            <a:off x="8900071" y="4944135"/>
            <a:ext cx="370614" cy="400110"/>
          </a:xfrm>
          <a:prstGeom prst="rect">
            <a:avLst/>
          </a:prstGeom>
          <a:noFill/>
        </p:spPr>
        <p:txBody>
          <a:bodyPr wrap="none" lIns="91440" tIns="45720" rIns="91440" bIns="45720">
            <a:spAutoFit/>
          </a:bodyPr>
          <a:lstStyle/>
          <a:p>
            <a:pPr algn="ctr"/>
            <a:r>
              <a:rPr lang="en-US" sz="2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ody)"/>
              </a:rPr>
              <a:t>D</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88063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1.85185E-6 L 0.22787 -0.0044 " pathEditMode="relative" rAng="0" ptsTypes="AA">
                                      <p:cBhvr>
                                        <p:cTn id="10" dur="2000" fill="hold"/>
                                        <p:tgtEl>
                                          <p:spTgt spid="6"/>
                                        </p:tgtEl>
                                        <p:attrNameLst>
                                          <p:attrName>ppt_x</p:attrName>
                                          <p:attrName>ppt_y</p:attrName>
                                        </p:attrNameLst>
                                      </p:cBhvr>
                                      <p:rCtr x="11393" y="-231"/>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childTnLst>
                          </p:cTn>
                        </p:par>
                        <p:par>
                          <p:cTn id="51" fill="hold">
                            <p:stCondLst>
                              <p:cond delay="3000"/>
                            </p:stCondLst>
                            <p:childTnLst>
                              <p:par>
                                <p:cTn id="52" presetID="2" presetClass="entr" presetSubtype="4" fill="hold" nodeType="afterEffect">
                                  <p:stCondLst>
                                    <p:cond delay="0"/>
                                  </p:stCondLst>
                                  <p:childTnLst>
                                    <p:set>
                                      <p:cBhvr>
                                        <p:cTn id="53" dur="1" fill="hold">
                                          <p:stCondLst>
                                            <p:cond delay="0"/>
                                          </p:stCondLst>
                                        </p:cTn>
                                        <p:tgtEl>
                                          <p:spTgt spid="29"/>
                                        </p:tgtEl>
                                        <p:attrNameLst>
                                          <p:attrName>style.visibility</p:attrName>
                                        </p:attrNameLst>
                                      </p:cBhvr>
                                      <p:to>
                                        <p:strVal val="visible"/>
                                      </p:to>
                                    </p:set>
                                    <p:anim calcmode="lin" valueType="num">
                                      <p:cBhvr additive="base">
                                        <p:cTn id="54" dur="500" fill="hold"/>
                                        <p:tgtEl>
                                          <p:spTgt spid="29"/>
                                        </p:tgtEl>
                                        <p:attrNameLst>
                                          <p:attrName>ppt_x</p:attrName>
                                        </p:attrNameLst>
                                      </p:cBhvr>
                                      <p:tavLst>
                                        <p:tav tm="0">
                                          <p:val>
                                            <p:strVal val="#ppt_x"/>
                                          </p:val>
                                        </p:tav>
                                        <p:tav tm="100000">
                                          <p:val>
                                            <p:strVal val="#ppt_x"/>
                                          </p:val>
                                        </p:tav>
                                      </p:tavLst>
                                    </p:anim>
                                    <p:anim calcmode="lin" valueType="num">
                                      <p:cBhvr additive="base">
                                        <p:cTn id="55" dur="500" fill="hold"/>
                                        <p:tgtEl>
                                          <p:spTgt spid="29"/>
                                        </p:tgtEl>
                                        <p:attrNameLst>
                                          <p:attrName>ppt_y</p:attrName>
                                        </p:attrNameLst>
                                      </p:cBhvr>
                                      <p:tavLst>
                                        <p:tav tm="0">
                                          <p:val>
                                            <p:strVal val="1+#ppt_h/2"/>
                                          </p:val>
                                        </p:tav>
                                        <p:tav tm="100000">
                                          <p:val>
                                            <p:strVal val="#ppt_y"/>
                                          </p:val>
                                        </p:tav>
                                      </p:tavLst>
                                    </p:anim>
                                  </p:childTnLst>
                                </p:cTn>
                              </p:par>
                            </p:childTnLst>
                          </p:cTn>
                        </p:par>
                        <p:par>
                          <p:cTn id="56" fill="hold">
                            <p:stCondLst>
                              <p:cond delay="3500"/>
                            </p:stCondLst>
                            <p:childTnLst>
                              <p:par>
                                <p:cTn id="57" presetID="2" presetClass="entr" presetSubtype="4"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ppt_x"/>
                                          </p:val>
                                        </p:tav>
                                        <p:tav tm="100000">
                                          <p:val>
                                            <p:strVal val="#ppt_x"/>
                                          </p:val>
                                        </p:tav>
                                      </p:tavLst>
                                    </p:anim>
                                    <p:anim calcmode="lin" valueType="num">
                                      <p:cBhvr additive="base">
                                        <p:cTn id="6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34" grpId="0"/>
      <p:bldP spid="35" grpId="0"/>
      <p:bldP spid="36"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8A67B9"/>
            </a:gs>
            <a:gs pos="0">
              <a:srgbClr val="00B0F0"/>
            </a:gs>
          </a:gsLst>
          <a:lin ang="18900000" scaled="1"/>
          <a:tileRect/>
        </a:gra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 xmlns:a16="http://schemas.microsoft.com/office/drawing/2014/main" id="{BFA04A4F-2008-49C5-B432-1E157F720888}"/>
              </a:ext>
            </a:extLst>
          </p:cNvPr>
          <p:cNvSpPr/>
          <p:nvPr/>
        </p:nvSpPr>
        <p:spPr>
          <a:xfrm>
            <a:off x="0" y="0"/>
            <a:ext cx="11596914" cy="6858000"/>
          </a:xfrm>
          <a:prstGeom prst="parallelogram">
            <a:avLst>
              <a:gd name="adj" fmla="val 113466"/>
            </a:avLst>
          </a:prstGeom>
          <a:solidFill>
            <a:schemeClr val="tx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Freeform: Shape 9">
            <a:extLst>
              <a:ext uri="{FF2B5EF4-FFF2-40B4-BE49-F238E27FC236}">
                <a16:creationId xmlns="" xmlns:a16="http://schemas.microsoft.com/office/drawing/2014/main" id="{F86620D6-3538-41A7-998F-8BE8352E88EA}"/>
              </a:ext>
            </a:extLst>
          </p:cNvPr>
          <p:cNvSpPr/>
          <p:nvPr/>
        </p:nvSpPr>
        <p:spPr>
          <a:xfrm rot="2371773">
            <a:off x="-1926327" y="3184700"/>
            <a:ext cx="10756397" cy="2188028"/>
          </a:xfrm>
          <a:custGeom>
            <a:avLst/>
            <a:gdLst>
              <a:gd name="connsiteX0" fmla="*/ 0 w 10756397"/>
              <a:gd name="connsiteY0" fmla="*/ 0 h 2188028"/>
              <a:gd name="connsiteX1" fmla="*/ 10756397 w 10756397"/>
              <a:gd name="connsiteY1" fmla="*/ 0 h 2188028"/>
              <a:gd name="connsiteX2" fmla="*/ 8104895 w 10756397"/>
              <a:gd name="connsiteY2" fmla="*/ 2188028 h 2188028"/>
              <a:gd name="connsiteX3" fmla="*/ 1805567 w 10756397"/>
              <a:gd name="connsiteY3" fmla="*/ 2188028 h 2188028"/>
            </a:gdLst>
            <a:ahLst/>
            <a:cxnLst>
              <a:cxn ang="0">
                <a:pos x="connsiteX0" y="connsiteY0"/>
              </a:cxn>
              <a:cxn ang="0">
                <a:pos x="connsiteX1" y="connsiteY1"/>
              </a:cxn>
              <a:cxn ang="0">
                <a:pos x="connsiteX2" y="connsiteY2"/>
              </a:cxn>
              <a:cxn ang="0">
                <a:pos x="connsiteX3" y="connsiteY3"/>
              </a:cxn>
            </a:cxnLst>
            <a:rect l="l" t="t" r="r" b="b"/>
            <a:pathLst>
              <a:path w="10756397" h="2188028">
                <a:moveTo>
                  <a:pt x="0" y="0"/>
                </a:moveTo>
                <a:lnTo>
                  <a:pt x="10756397" y="0"/>
                </a:lnTo>
                <a:lnTo>
                  <a:pt x="8104895" y="2188028"/>
                </a:lnTo>
                <a:lnTo>
                  <a:pt x="1805567" y="2188028"/>
                </a:lnTo>
                <a:close/>
              </a:path>
            </a:pathLst>
          </a:cu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11" name="TextBox 10">
            <a:extLst>
              <a:ext uri="{FF2B5EF4-FFF2-40B4-BE49-F238E27FC236}">
                <a16:creationId xmlns="" xmlns:a16="http://schemas.microsoft.com/office/drawing/2014/main" id="{09D99B31-88BD-4B60-821C-6E5C2A9CF5A3}"/>
              </a:ext>
            </a:extLst>
          </p:cNvPr>
          <p:cNvSpPr txBox="1"/>
          <p:nvPr/>
        </p:nvSpPr>
        <p:spPr>
          <a:xfrm>
            <a:off x="1956634" y="613460"/>
            <a:ext cx="9927365" cy="1077218"/>
          </a:xfrm>
          <a:prstGeom prst="rect">
            <a:avLst/>
          </a:prstGeom>
          <a:noFill/>
        </p:spPr>
        <p:txBody>
          <a:bodyPr wrap="square" rtlCol="0">
            <a:spAutoFit/>
          </a:bodyPr>
          <a:lstStyle/>
          <a:p>
            <a:pPr algn="r"/>
            <a:r>
              <a:rPr lang="en-IN" sz="3200" b="1" spc="300" dirty="0" smtClean="0">
                <a:solidFill>
                  <a:prstClr val="white">
                    <a:lumMod val="95000"/>
                  </a:prstClr>
                </a:solidFill>
                <a:latin typeface="Arial" panose="020B0604020202020204" pitchFamily="34" charset="0"/>
                <a:cs typeface="Arial" panose="020B0604020202020204" pitchFamily="34" charset="0"/>
              </a:rPr>
              <a:t>CHƯƠNG 2: BÀI TOÁN VÀ PHƯƠNG PHÁP TÌM KIẾM LỜI GIẢI</a:t>
            </a:r>
            <a:endParaRPr lang="en-IN" sz="3200" b="1" spc="300" dirty="0">
              <a:solidFill>
                <a:prstClr val="white">
                  <a:lumMod val="95000"/>
                </a:prst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 xmlns:a16="http://schemas.microsoft.com/office/drawing/2014/main" id="{A817EB39-9F59-4514-B5EE-45E9A5EBDA04}"/>
              </a:ext>
            </a:extLst>
          </p:cNvPr>
          <p:cNvSpPr txBox="1"/>
          <p:nvPr/>
        </p:nvSpPr>
        <p:spPr>
          <a:xfrm>
            <a:off x="2545806" y="2107025"/>
            <a:ext cx="9338193" cy="34163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just">
              <a:lnSpc>
                <a:spcPct val="150000"/>
              </a:lnSpc>
            </a:pPr>
            <a:r>
              <a:rPr lang="vi-VN" sz="2400" spc="300" dirty="0">
                <a:solidFill>
                  <a:prstClr val="white"/>
                </a:solidFill>
              </a:rPr>
              <a:t>Mỗi bài toán với 5 thành phần như mô tả ở trên, chúng ta có thể xây dựng được một </a:t>
            </a:r>
            <a:r>
              <a:rPr lang="vi-VN" sz="2400" spc="300" dirty="0" smtClean="0">
                <a:solidFill>
                  <a:prstClr val="white"/>
                </a:solidFill>
              </a:rPr>
              <a:t>cấu</a:t>
            </a:r>
            <a:r>
              <a:rPr lang="en-US" sz="2400" spc="300" dirty="0" smtClean="0">
                <a:solidFill>
                  <a:prstClr val="white"/>
                </a:solidFill>
              </a:rPr>
              <a:t> </a:t>
            </a:r>
            <a:r>
              <a:rPr lang="vi-VN" sz="2400" spc="300" dirty="0" smtClean="0">
                <a:solidFill>
                  <a:prstClr val="white"/>
                </a:solidFill>
              </a:rPr>
              <a:t>trúc </a:t>
            </a:r>
            <a:r>
              <a:rPr lang="vi-VN" sz="2400" spc="300" dirty="0">
                <a:solidFill>
                  <a:prstClr val="white"/>
                </a:solidFill>
              </a:rPr>
              <a:t>đồ thị với các nút là các trạng thái của bài toán, các cung là phép chuyển trạng </a:t>
            </a:r>
            <a:r>
              <a:rPr lang="vi-VN" sz="2400" spc="300" dirty="0" smtClean="0">
                <a:solidFill>
                  <a:prstClr val="white"/>
                </a:solidFill>
              </a:rPr>
              <a:t>thái.</a:t>
            </a:r>
            <a:r>
              <a:rPr lang="en-US" sz="2400" spc="300" dirty="0" smtClean="0">
                <a:solidFill>
                  <a:prstClr val="white"/>
                </a:solidFill>
              </a:rPr>
              <a:t> </a:t>
            </a:r>
            <a:r>
              <a:rPr lang="vi-VN" sz="2400" spc="300" dirty="0" smtClean="0">
                <a:solidFill>
                  <a:prstClr val="white"/>
                </a:solidFill>
              </a:rPr>
              <a:t>Đồ </a:t>
            </a:r>
            <a:r>
              <a:rPr lang="vi-VN" sz="2400" spc="300" dirty="0">
                <a:solidFill>
                  <a:prstClr val="white"/>
                </a:solidFill>
              </a:rPr>
              <a:t>thị này được gọi là không gian trạng thái của bài toán. Không gian trạng thái có thể </a:t>
            </a:r>
            <a:r>
              <a:rPr lang="vi-VN" sz="2400" spc="300" dirty="0" smtClean="0">
                <a:solidFill>
                  <a:prstClr val="white"/>
                </a:solidFill>
              </a:rPr>
              <a:t>là</a:t>
            </a:r>
            <a:r>
              <a:rPr lang="en-US" sz="2400" spc="300" dirty="0" smtClean="0">
                <a:solidFill>
                  <a:prstClr val="white"/>
                </a:solidFill>
              </a:rPr>
              <a:t> </a:t>
            </a:r>
            <a:r>
              <a:rPr lang="vi-VN" sz="2400" spc="300" dirty="0" smtClean="0">
                <a:solidFill>
                  <a:prstClr val="white"/>
                </a:solidFill>
              </a:rPr>
              <a:t>vô </a:t>
            </a:r>
            <a:r>
              <a:rPr lang="vi-VN" sz="2400" spc="300" dirty="0">
                <a:solidFill>
                  <a:prstClr val="white"/>
                </a:solidFill>
              </a:rPr>
              <a:t>hạn hoặc hữu hạn.</a:t>
            </a:r>
            <a:endParaRPr lang="en-IN" sz="2400" spc="300" dirty="0">
              <a:solidFill>
                <a:prstClr val="white"/>
              </a:solidFill>
            </a:endParaRPr>
          </a:p>
        </p:txBody>
      </p:sp>
      <p:sp>
        <p:nvSpPr>
          <p:cNvPr id="13" name="Oval 12">
            <a:extLst>
              <a:ext uri="{FF2B5EF4-FFF2-40B4-BE49-F238E27FC236}">
                <a16:creationId xmlns="" xmlns:a16="http://schemas.microsoft.com/office/drawing/2014/main" id="{A4BB6F69-C0F0-4060-96C2-D6B09B257EC3}"/>
              </a:ext>
            </a:extLst>
          </p:cNvPr>
          <p:cNvSpPr/>
          <p:nvPr/>
        </p:nvSpPr>
        <p:spPr>
          <a:xfrm>
            <a:off x="671766"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4" name="Oval 13">
            <a:extLst>
              <a:ext uri="{FF2B5EF4-FFF2-40B4-BE49-F238E27FC236}">
                <a16:creationId xmlns="" xmlns:a16="http://schemas.microsoft.com/office/drawing/2014/main" id="{FC601A3B-7121-4B0C-A37E-E4D2345EABE5}"/>
              </a:ext>
            </a:extLst>
          </p:cNvPr>
          <p:cNvSpPr/>
          <p:nvPr/>
        </p:nvSpPr>
        <p:spPr>
          <a:xfrm>
            <a:off x="1336862"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5" name="Oval 14">
            <a:extLst>
              <a:ext uri="{FF2B5EF4-FFF2-40B4-BE49-F238E27FC236}">
                <a16:creationId xmlns="" xmlns:a16="http://schemas.microsoft.com/office/drawing/2014/main" id="{70EAB157-A88E-4F96-961C-9DBBD9F5DCBB}"/>
              </a:ext>
            </a:extLst>
          </p:cNvPr>
          <p:cNvSpPr/>
          <p:nvPr/>
        </p:nvSpPr>
        <p:spPr>
          <a:xfrm>
            <a:off x="2001959"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17" name="Graphic 16" descr="Download from cloud">
            <a:extLst>
              <a:ext uri="{FF2B5EF4-FFF2-40B4-BE49-F238E27FC236}">
                <a16:creationId xmlns="" xmlns:a16="http://schemas.microsoft.com/office/drawing/2014/main" id="{D168005A-0527-41A9-AAF4-F4A0F75265B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76466" y="5910845"/>
            <a:ext cx="324000" cy="324000"/>
          </a:xfrm>
          <a:prstGeom prst="rect">
            <a:avLst/>
          </a:prstGeom>
        </p:spPr>
      </p:pic>
      <p:pic>
        <p:nvPicPr>
          <p:cNvPr id="19" name="Graphic 18" descr="Link">
            <a:extLst>
              <a:ext uri="{FF2B5EF4-FFF2-40B4-BE49-F238E27FC236}">
                <a16:creationId xmlns="" xmlns:a16="http://schemas.microsoft.com/office/drawing/2014/main" id="{7C4D3DE8-D13D-4C1C-97A1-69AEBBD643D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441562" y="5905256"/>
            <a:ext cx="324000" cy="324000"/>
          </a:xfrm>
          <a:prstGeom prst="rect">
            <a:avLst/>
          </a:prstGeom>
        </p:spPr>
      </p:pic>
      <p:pic>
        <p:nvPicPr>
          <p:cNvPr id="21" name="Graphic 20" descr="Share">
            <a:extLst>
              <a:ext uri="{FF2B5EF4-FFF2-40B4-BE49-F238E27FC236}">
                <a16:creationId xmlns="" xmlns:a16="http://schemas.microsoft.com/office/drawing/2014/main" id="{8A70BECD-F3AD-419B-9AF1-EFBD7CF3127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106659" y="5905256"/>
            <a:ext cx="324000" cy="324000"/>
          </a:xfrm>
          <a:prstGeom prst="rect">
            <a:avLst/>
          </a:prstGeom>
        </p:spPr>
      </p:pic>
      <p:sp>
        <p:nvSpPr>
          <p:cNvPr id="2" name="Rectangle 1"/>
          <p:cNvSpPr/>
          <p:nvPr/>
        </p:nvSpPr>
        <p:spPr>
          <a:xfrm>
            <a:off x="2535359" y="6199645"/>
            <a:ext cx="9338193"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2800" b="1" spc="300" dirty="0" err="1">
                <a:solidFill>
                  <a:srgbClr val="FF0000"/>
                </a:solidFill>
                <a:latin typeface="Arial" panose="020B0604020202020204" pitchFamily="34" charset="0"/>
                <a:cs typeface="Arial" panose="020B0604020202020204" pitchFamily="34" charset="0"/>
              </a:rPr>
              <a:t>Giải</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thuật</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tổng</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quát</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tìm</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kiếm</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a:solidFill>
                  <a:srgbClr val="FF0000"/>
                </a:solidFill>
                <a:latin typeface="Arial" panose="020B0604020202020204" pitchFamily="34" charset="0"/>
                <a:cs typeface="Arial" panose="020B0604020202020204" pitchFamily="34" charset="0"/>
              </a:rPr>
              <a:t>lời</a:t>
            </a:r>
            <a:r>
              <a:rPr lang="en-US" sz="2800" b="1" spc="300" dirty="0">
                <a:solidFill>
                  <a:srgbClr val="FF0000"/>
                </a:solidFill>
                <a:latin typeface="Arial" panose="020B0604020202020204" pitchFamily="34" charset="0"/>
                <a:cs typeface="Arial" panose="020B0604020202020204" pitchFamily="34" charset="0"/>
              </a:rPr>
              <a:t> </a:t>
            </a:r>
            <a:r>
              <a:rPr lang="en-US" sz="2800" b="1" spc="300" dirty="0" err="1" smtClean="0">
                <a:solidFill>
                  <a:srgbClr val="FF0000"/>
                </a:solidFill>
                <a:latin typeface="Arial" panose="020B0604020202020204" pitchFamily="34" charset="0"/>
                <a:cs typeface="Arial" panose="020B0604020202020204" pitchFamily="34" charset="0"/>
              </a:rPr>
              <a:t>giải</a:t>
            </a:r>
            <a:endParaRPr lang="en-US" sz="2800" b="1" spc="3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1019783"/>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2430000" cy="685800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IN">
              <a:solidFill>
                <a:prstClr val="white"/>
              </a:solidFill>
            </a:endParaRPr>
          </a:p>
        </p:txBody>
      </p:sp>
      <p:sp>
        <p:nvSpPr>
          <p:cNvPr id="15" name="Rectangle 14"/>
          <p:cNvSpPr/>
          <p:nvPr/>
        </p:nvSpPr>
        <p:spPr>
          <a:xfrm>
            <a:off x="2440500" y="0"/>
            <a:ext cx="2430000" cy="6858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solidFill>
                <a:prstClr val="white"/>
              </a:solidFill>
            </a:endParaRPr>
          </a:p>
        </p:txBody>
      </p:sp>
      <p:sp>
        <p:nvSpPr>
          <p:cNvPr id="16" name="Rectangle 15"/>
          <p:cNvSpPr/>
          <p:nvPr/>
        </p:nvSpPr>
        <p:spPr>
          <a:xfrm>
            <a:off x="4881000" y="0"/>
            <a:ext cx="2430000" cy="6858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solidFill>
                <a:prstClr val="white"/>
              </a:solidFill>
            </a:endParaRPr>
          </a:p>
        </p:txBody>
      </p:sp>
      <p:sp>
        <p:nvSpPr>
          <p:cNvPr id="17" name="Rectangle 16"/>
          <p:cNvSpPr/>
          <p:nvPr/>
        </p:nvSpPr>
        <p:spPr>
          <a:xfrm>
            <a:off x="7321500" y="0"/>
            <a:ext cx="2430000" cy="6858000"/>
          </a:xfrm>
          <a:prstGeom prst="rect">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a:solidFill>
                <a:prstClr val="white"/>
              </a:solidFill>
            </a:endParaRPr>
          </a:p>
        </p:txBody>
      </p:sp>
      <p:sp>
        <p:nvSpPr>
          <p:cNvPr id="18" name="Rectangle 17"/>
          <p:cNvSpPr/>
          <p:nvPr/>
        </p:nvSpPr>
        <p:spPr>
          <a:xfrm>
            <a:off x="9762000" y="0"/>
            <a:ext cx="2430000" cy="6858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prstClr val="white"/>
              </a:solidFill>
            </a:endParaRPr>
          </a:p>
        </p:txBody>
      </p:sp>
      <p:grpSp>
        <p:nvGrpSpPr>
          <p:cNvPr id="22" name="Group 21"/>
          <p:cNvGrpSpPr/>
          <p:nvPr/>
        </p:nvGrpSpPr>
        <p:grpSpPr>
          <a:xfrm>
            <a:off x="148200" y="303300"/>
            <a:ext cx="2133600" cy="2133600"/>
            <a:chOff x="148200" y="990600"/>
            <a:chExt cx="2133600" cy="2133600"/>
          </a:xfrm>
        </p:grpSpPr>
        <p:sp>
          <p:nvSpPr>
            <p:cNvPr id="19" name="Oval 18"/>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0" name="Oval 19"/>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1" name="Oval 20"/>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23" name="Group 22"/>
          <p:cNvGrpSpPr/>
          <p:nvPr/>
        </p:nvGrpSpPr>
        <p:grpSpPr>
          <a:xfrm>
            <a:off x="2588700" y="303300"/>
            <a:ext cx="2133600" cy="2133600"/>
            <a:chOff x="148200" y="990600"/>
            <a:chExt cx="2133600" cy="2133600"/>
          </a:xfrm>
        </p:grpSpPr>
        <p:sp>
          <p:nvSpPr>
            <p:cNvPr id="24" name="Oval 23"/>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5" name="Oval 24"/>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6" name="Oval 25"/>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27" name="Group 26"/>
          <p:cNvGrpSpPr/>
          <p:nvPr/>
        </p:nvGrpSpPr>
        <p:grpSpPr>
          <a:xfrm>
            <a:off x="5029200" y="303300"/>
            <a:ext cx="2133600" cy="2133600"/>
            <a:chOff x="148200" y="990600"/>
            <a:chExt cx="2133600" cy="2133600"/>
          </a:xfrm>
        </p:grpSpPr>
        <p:sp>
          <p:nvSpPr>
            <p:cNvPr id="28" name="Oval 27"/>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9" name="Oval 28"/>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0" name="Oval 29"/>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31" name="Group 30"/>
          <p:cNvGrpSpPr/>
          <p:nvPr/>
        </p:nvGrpSpPr>
        <p:grpSpPr>
          <a:xfrm>
            <a:off x="7469700" y="303300"/>
            <a:ext cx="2133600" cy="2133600"/>
            <a:chOff x="148200" y="990600"/>
            <a:chExt cx="2133600" cy="2133600"/>
          </a:xfrm>
        </p:grpSpPr>
        <p:sp>
          <p:nvSpPr>
            <p:cNvPr id="32" name="Oval 31"/>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3" name="Oval 32"/>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4" name="Oval 33"/>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35" name="Group 34"/>
          <p:cNvGrpSpPr/>
          <p:nvPr/>
        </p:nvGrpSpPr>
        <p:grpSpPr>
          <a:xfrm>
            <a:off x="9908250" y="303300"/>
            <a:ext cx="2133600" cy="2133600"/>
            <a:chOff x="148200" y="990600"/>
            <a:chExt cx="2133600" cy="2133600"/>
          </a:xfrm>
        </p:grpSpPr>
        <p:sp>
          <p:nvSpPr>
            <p:cNvPr id="36" name="Oval 35"/>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7" name="Oval 36"/>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8" name="Oval 37"/>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pic>
        <p:nvPicPr>
          <p:cNvPr id="40" name="Graphic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2129" y="448912"/>
            <a:ext cx="1842375" cy="186193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2" name="Graphic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0454" y="475416"/>
            <a:ext cx="1833050" cy="18026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4" name="Graphic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92548" y="462164"/>
            <a:ext cx="1811416" cy="181141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8" name="Graphic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9339" y="460720"/>
            <a:ext cx="1803553" cy="183687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53" name="Group 52"/>
          <p:cNvGrpSpPr/>
          <p:nvPr/>
        </p:nvGrpSpPr>
        <p:grpSpPr>
          <a:xfrm>
            <a:off x="0" y="2645400"/>
            <a:ext cx="2430000" cy="793324"/>
            <a:chOff x="0" y="2645400"/>
            <a:chExt cx="2430000" cy="793324"/>
          </a:xfrm>
        </p:grpSpPr>
        <p:sp>
          <p:nvSpPr>
            <p:cNvPr id="51" name="TextBox 50"/>
            <p:cNvSpPr txBox="1"/>
            <p:nvPr/>
          </p:nvSpPr>
          <p:spPr>
            <a:xfrm>
              <a:off x="261000" y="2645400"/>
              <a:ext cx="1908000" cy="400110"/>
            </a:xfrm>
            <a:prstGeom prst="rect">
              <a:avLst/>
            </a:prstGeom>
            <a:noFill/>
          </p:spPr>
          <p:txBody>
            <a:bodyPr wrap="square" rtlCol="0">
              <a:spAutoFit/>
            </a:bodyPr>
            <a:lstStyle/>
            <a:p>
              <a:pPr algn="ctr"/>
              <a:r>
                <a:rPr lang="en-IN" sz="2000" b="1" spc="300" dirty="0" smtClean="0">
                  <a:solidFill>
                    <a:prstClr val="white"/>
                  </a:solidFill>
                  <a:latin typeface="Arial" panose="020B0604020202020204" pitchFamily="34" charset="0"/>
                  <a:ea typeface="Open Sans Condensed" panose="020B0806030504020204" pitchFamily="34" charset="0"/>
                  <a:cs typeface="Arial" panose="020B0604020202020204" pitchFamily="34" charset="0"/>
                </a:rPr>
                <a:t>CHƯƠNG 1</a:t>
              </a:r>
              <a:endParaRPr lang="en-IN" sz="2000" b="1" spc="300" dirty="0">
                <a:solidFill>
                  <a:prstClr val="white"/>
                </a:solidFill>
                <a:latin typeface="Arial" panose="020B0604020202020204" pitchFamily="34" charset="0"/>
                <a:ea typeface="Open Sans Condensed" panose="020B0806030504020204" pitchFamily="34" charset="0"/>
                <a:cs typeface="Arial" panose="020B0604020202020204" pitchFamily="34" charset="0"/>
              </a:endParaRPr>
            </a:p>
          </p:txBody>
        </p:sp>
        <p:sp>
          <p:nvSpPr>
            <p:cNvPr id="52" name="TextBox 51"/>
            <p:cNvSpPr txBox="1"/>
            <p:nvPr/>
          </p:nvSpPr>
          <p:spPr>
            <a:xfrm>
              <a:off x="0" y="3100170"/>
              <a:ext cx="2430000" cy="338554"/>
            </a:xfrm>
            <a:prstGeom prst="rect">
              <a:avLst/>
            </a:prstGeom>
            <a:noFill/>
          </p:spPr>
          <p:txBody>
            <a:bodyPr wrap="square" rtlCol="0">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GIỚI THIỆU</a:t>
              </a:r>
            </a:p>
          </p:txBody>
        </p:sp>
      </p:grpSp>
      <p:grpSp>
        <p:nvGrpSpPr>
          <p:cNvPr id="54" name="Group 53"/>
          <p:cNvGrpSpPr/>
          <p:nvPr/>
        </p:nvGrpSpPr>
        <p:grpSpPr>
          <a:xfrm>
            <a:off x="2430000" y="2645400"/>
            <a:ext cx="2430000" cy="793324"/>
            <a:chOff x="0" y="2645400"/>
            <a:chExt cx="2430000" cy="793324"/>
          </a:xfrm>
        </p:grpSpPr>
        <p:sp>
          <p:nvSpPr>
            <p:cNvPr id="55" name="TextBox 54"/>
            <p:cNvSpPr txBox="1"/>
            <p:nvPr/>
          </p:nvSpPr>
          <p:spPr>
            <a:xfrm>
              <a:off x="261000" y="2645400"/>
              <a:ext cx="1908000" cy="400110"/>
            </a:xfrm>
            <a:prstGeom prst="rect">
              <a:avLst/>
            </a:prstGeom>
            <a:noFill/>
          </p:spPr>
          <p:txBody>
            <a:bodyPr wrap="square" rtlCol="0">
              <a:spAutoFit/>
            </a:bodyPr>
            <a:lstStyle/>
            <a:p>
              <a:pPr algn="ctr"/>
              <a:r>
                <a:rPr lang="en-IN" sz="2000" b="1" spc="300" dirty="0" smtClean="0">
                  <a:solidFill>
                    <a:prstClr val="white"/>
                  </a:solidFill>
                  <a:latin typeface="Arial" panose="020B0604020202020204" pitchFamily="34" charset="0"/>
                  <a:ea typeface="Open Sans Condensed" panose="020B0806030504020204" pitchFamily="34" charset="0"/>
                  <a:cs typeface="Arial" panose="020B0604020202020204" pitchFamily="34" charset="0"/>
                </a:rPr>
                <a:t>CHƯƠNG </a:t>
              </a:r>
              <a:r>
                <a:rPr lang="en-IN" sz="2000" b="1" spc="300" dirty="0">
                  <a:solidFill>
                    <a:prstClr val="white"/>
                  </a:solidFill>
                  <a:latin typeface="Arial" panose="020B0604020202020204" pitchFamily="34" charset="0"/>
                  <a:ea typeface="Open Sans Condensed" panose="020B0806030504020204" pitchFamily="34" charset="0"/>
                  <a:cs typeface="Arial" panose="020B0604020202020204" pitchFamily="34" charset="0"/>
                </a:rPr>
                <a:t>2</a:t>
              </a:r>
            </a:p>
          </p:txBody>
        </p:sp>
        <p:sp>
          <p:nvSpPr>
            <p:cNvPr id="56" name="TextBox 55"/>
            <p:cNvSpPr txBox="1"/>
            <p:nvPr/>
          </p:nvSpPr>
          <p:spPr>
            <a:xfrm>
              <a:off x="0" y="3100170"/>
              <a:ext cx="2430000" cy="338554"/>
            </a:xfrm>
            <a:prstGeom prst="rect">
              <a:avLst/>
            </a:prstGeom>
            <a:noFill/>
          </p:spPr>
          <p:txBody>
            <a:bodyPr wrap="square" rtlCol="0">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BÀI </a:t>
              </a:r>
              <a:r>
                <a:rPr lang="en-IN" sz="1600" dirty="0" smtClean="0">
                  <a:solidFill>
                    <a:prstClr val="white"/>
                  </a:solidFill>
                  <a:latin typeface="Arial" panose="020B0604020202020204" pitchFamily="34" charset="0"/>
                  <a:ea typeface="Open Sans Condensed Light" panose="020B0306030504020204" pitchFamily="34" charset="0"/>
                  <a:cs typeface="Arial" panose="020B0604020202020204" pitchFamily="34" charset="0"/>
                </a:rPr>
                <a:t>TOÁN &amp; LỜI </a:t>
              </a: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GIẢI</a:t>
              </a:r>
            </a:p>
          </p:txBody>
        </p:sp>
      </p:grpSp>
      <p:grpSp>
        <p:nvGrpSpPr>
          <p:cNvPr id="57" name="Group 56"/>
          <p:cNvGrpSpPr/>
          <p:nvPr/>
        </p:nvGrpSpPr>
        <p:grpSpPr>
          <a:xfrm>
            <a:off x="4869750" y="2645400"/>
            <a:ext cx="2430000" cy="793324"/>
            <a:chOff x="0" y="2645400"/>
            <a:chExt cx="2430000" cy="793324"/>
          </a:xfrm>
        </p:grpSpPr>
        <p:sp>
          <p:nvSpPr>
            <p:cNvPr id="58" name="TextBox 57"/>
            <p:cNvSpPr txBox="1"/>
            <p:nvPr/>
          </p:nvSpPr>
          <p:spPr>
            <a:xfrm>
              <a:off x="261000" y="2645400"/>
              <a:ext cx="1908000" cy="400110"/>
            </a:xfrm>
            <a:prstGeom prst="rect">
              <a:avLst/>
            </a:prstGeom>
            <a:noFill/>
          </p:spPr>
          <p:txBody>
            <a:bodyPr wrap="square" rtlCol="0">
              <a:spAutoFit/>
            </a:bodyPr>
            <a:lstStyle/>
            <a:p>
              <a:pPr algn="ctr"/>
              <a:r>
                <a:rPr lang="en-IN" sz="2000" b="1" spc="300" dirty="0">
                  <a:solidFill>
                    <a:prstClr val="white"/>
                  </a:solidFill>
                  <a:latin typeface="Arial" panose="020B0604020202020204" pitchFamily="34" charset="0"/>
                  <a:ea typeface="Open Sans Condensed" panose="020B0806030504020204" pitchFamily="34" charset="0"/>
                  <a:cs typeface="Arial" panose="020B0604020202020204" pitchFamily="34" charset="0"/>
                </a:rPr>
                <a:t>CHƯƠNG 3</a:t>
              </a:r>
            </a:p>
          </p:txBody>
        </p:sp>
        <p:sp>
          <p:nvSpPr>
            <p:cNvPr id="59" name="TextBox 58"/>
            <p:cNvSpPr txBox="1"/>
            <p:nvPr/>
          </p:nvSpPr>
          <p:spPr>
            <a:xfrm>
              <a:off x="0" y="3100170"/>
              <a:ext cx="2430000" cy="338554"/>
            </a:xfrm>
            <a:prstGeom prst="rect">
              <a:avLst/>
            </a:prstGeom>
            <a:noFill/>
          </p:spPr>
          <p:txBody>
            <a:bodyPr wrap="square" rtlCol="0">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TÌM KIẾM HEURISTIC</a:t>
              </a:r>
            </a:p>
          </p:txBody>
        </p:sp>
      </p:grpSp>
      <p:grpSp>
        <p:nvGrpSpPr>
          <p:cNvPr id="60" name="Group 59"/>
          <p:cNvGrpSpPr/>
          <p:nvPr/>
        </p:nvGrpSpPr>
        <p:grpSpPr>
          <a:xfrm>
            <a:off x="7326750" y="2645400"/>
            <a:ext cx="2430000" cy="793324"/>
            <a:chOff x="0" y="2645400"/>
            <a:chExt cx="2430000" cy="793324"/>
          </a:xfrm>
        </p:grpSpPr>
        <p:sp>
          <p:nvSpPr>
            <p:cNvPr id="61" name="TextBox 60"/>
            <p:cNvSpPr txBox="1"/>
            <p:nvPr/>
          </p:nvSpPr>
          <p:spPr>
            <a:xfrm>
              <a:off x="261000" y="2645400"/>
              <a:ext cx="1908000" cy="400110"/>
            </a:xfrm>
            <a:prstGeom prst="rect">
              <a:avLst/>
            </a:prstGeom>
            <a:noFill/>
          </p:spPr>
          <p:txBody>
            <a:bodyPr wrap="square" rtlCol="0">
              <a:spAutoFit/>
            </a:bodyPr>
            <a:lstStyle/>
            <a:p>
              <a:pPr algn="ctr"/>
              <a:r>
                <a:rPr lang="en-IN" sz="2000" b="1" spc="300" dirty="0">
                  <a:solidFill>
                    <a:prstClr val="white"/>
                  </a:solidFill>
                  <a:latin typeface="Arial" panose="020B0604020202020204" pitchFamily="34" charset="0"/>
                  <a:ea typeface="Open Sans Condensed" panose="020B0806030504020204" pitchFamily="34" charset="0"/>
                  <a:cs typeface="Arial" panose="020B0604020202020204" pitchFamily="34" charset="0"/>
                </a:rPr>
                <a:t>CHƯƠNG 4</a:t>
              </a:r>
            </a:p>
          </p:txBody>
        </p:sp>
        <p:sp>
          <p:nvSpPr>
            <p:cNvPr id="62" name="TextBox 61"/>
            <p:cNvSpPr txBox="1"/>
            <p:nvPr/>
          </p:nvSpPr>
          <p:spPr>
            <a:xfrm>
              <a:off x="0" y="3100170"/>
              <a:ext cx="2430000" cy="338554"/>
            </a:xfrm>
            <a:prstGeom prst="rect">
              <a:avLst/>
            </a:prstGeom>
            <a:noFill/>
          </p:spPr>
          <p:txBody>
            <a:bodyPr wrap="square" rtlCol="0">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BIỂU DIỄN TRI THỨC</a:t>
              </a:r>
            </a:p>
          </p:txBody>
        </p:sp>
      </p:grpSp>
      <p:grpSp>
        <p:nvGrpSpPr>
          <p:cNvPr id="63" name="Group 62"/>
          <p:cNvGrpSpPr/>
          <p:nvPr/>
        </p:nvGrpSpPr>
        <p:grpSpPr>
          <a:xfrm>
            <a:off x="9762000" y="2645400"/>
            <a:ext cx="2430000" cy="793324"/>
            <a:chOff x="0" y="2645400"/>
            <a:chExt cx="2430000" cy="793324"/>
          </a:xfrm>
        </p:grpSpPr>
        <p:sp>
          <p:nvSpPr>
            <p:cNvPr id="64" name="TextBox 63"/>
            <p:cNvSpPr txBox="1"/>
            <p:nvPr/>
          </p:nvSpPr>
          <p:spPr>
            <a:xfrm>
              <a:off x="261000" y="2645400"/>
              <a:ext cx="1908000" cy="400110"/>
            </a:xfrm>
            <a:prstGeom prst="rect">
              <a:avLst/>
            </a:prstGeom>
            <a:noFill/>
          </p:spPr>
          <p:txBody>
            <a:bodyPr wrap="square" rtlCol="0">
              <a:spAutoFit/>
            </a:bodyPr>
            <a:lstStyle/>
            <a:p>
              <a:pPr algn="ctr"/>
              <a:r>
                <a:rPr lang="en-IN" sz="2000" b="1" spc="300" dirty="0">
                  <a:solidFill>
                    <a:prstClr val="white"/>
                  </a:solidFill>
                  <a:latin typeface="Arial" panose="020B0604020202020204" pitchFamily="34" charset="0"/>
                  <a:ea typeface="Open Sans Condensed" panose="020B0806030504020204" pitchFamily="34" charset="0"/>
                  <a:cs typeface="Arial" panose="020B0604020202020204" pitchFamily="34" charset="0"/>
                </a:rPr>
                <a:t>CHƯƠNG 5</a:t>
              </a:r>
            </a:p>
          </p:txBody>
        </p:sp>
        <p:sp>
          <p:nvSpPr>
            <p:cNvPr id="65" name="TextBox 64"/>
            <p:cNvSpPr txBox="1"/>
            <p:nvPr/>
          </p:nvSpPr>
          <p:spPr>
            <a:xfrm>
              <a:off x="0" y="3100170"/>
              <a:ext cx="2430000" cy="338554"/>
            </a:xfrm>
            <a:prstGeom prst="rect">
              <a:avLst/>
            </a:prstGeom>
            <a:noFill/>
          </p:spPr>
          <p:txBody>
            <a:bodyPr wrap="square" rtlCol="0">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MÁY HỌC</a:t>
              </a:r>
            </a:p>
          </p:txBody>
        </p:sp>
      </p:grpSp>
      <p:cxnSp>
        <p:nvCxnSpPr>
          <p:cNvPr id="67" name="Straight Connector 66"/>
          <p:cNvCxnSpPr/>
          <p:nvPr/>
        </p:nvCxnSpPr>
        <p:spPr>
          <a:xfrm>
            <a:off x="261000" y="388620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727750" y="386715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155125" y="386715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595625" y="386715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036125" y="384810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0" y="4438550"/>
            <a:ext cx="2430000" cy="1345048"/>
          </a:xfrm>
          <a:prstGeom prst="rect">
            <a:avLst/>
          </a:prstGeom>
        </p:spPr>
        <p:txBody>
          <a:bodyPr wrap="square">
            <a:spAutoFit/>
          </a:bodyPr>
          <a:lstStyle/>
          <a:p>
            <a:pPr algn="ctr">
              <a:lnSpc>
                <a:spcPct val="150000"/>
              </a:lnSpc>
            </a:pP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LỊCH SỬ HÌNH THÀNH,</a:t>
            </a:r>
          </a:p>
          <a:p>
            <a:pPr algn="ctr">
              <a:lnSpc>
                <a:spcPct val="150000"/>
              </a:lnSpc>
            </a:pP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CÁC LĨNH VỰC NGHIÊN CỨU VÀ ỨNG DỤNG CỦA AI.</a:t>
            </a:r>
          </a:p>
        </p:txBody>
      </p:sp>
      <p:sp>
        <p:nvSpPr>
          <p:cNvPr id="73" name="Rectangle 72"/>
          <p:cNvSpPr/>
          <p:nvPr/>
        </p:nvSpPr>
        <p:spPr>
          <a:xfrm>
            <a:off x="2451000" y="4438550"/>
            <a:ext cx="2430000" cy="2031325"/>
          </a:xfrm>
          <a:prstGeom prst="rect">
            <a:avLst/>
          </a:prstGeom>
        </p:spPr>
        <p:txBody>
          <a:bodyPr wrap="square">
            <a:spAutoFit/>
          </a:bodyPr>
          <a:lstStyle/>
          <a:p>
            <a:pPr algn="ctr">
              <a:lnSpc>
                <a:spcPct val="150000"/>
              </a:lnSpc>
            </a:pP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CÁC GIẢI THUẬT TÌM KIẾM TRÊN KHÔNG GIAN TRẠNG THÁI BAO GỒM CÁC </a:t>
            </a:r>
            <a:r>
              <a:rPr lang="en-IN" sz="1400" dirty="0" smtClean="0">
                <a:solidFill>
                  <a:prstClr val="white"/>
                </a:solidFill>
                <a:latin typeface="Arial" panose="020B0604020202020204" pitchFamily="34" charset="0"/>
                <a:ea typeface="Open Sans Condensed Light" panose="020B0306030504020204" pitchFamily="34" charset="0"/>
                <a:cs typeface="Arial" panose="020B0604020202020204" pitchFamily="34" charset="0"/>
              </a:rPr>
              <a:t>GIẢI THUẬT </a:t>
            </a: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TỔNG QUÁT, </a:t>
            </a:r>
            <a:r>
              <a:rPr lang="en-IN" sz="1400" dirty="0" smtClean="0">
                <a:solidFill>
                  <a:prstClr val="white"/>
                </a:solidFill>
                <a:latin typeface="Arial" panose="020B0604020202020204" pitchFamily="34" charset="0"/>
                <a:ea typeface="Open Sans Condensed Light" panose="020B0306030504020204" pitchFamily="34" charset="0"/>
                <a:cs typeface="Arial" panose="020B0604020202020204" pitchFamily="34" charset="0"/>
              </a:rPr>
              <a:t>THUẬT </a:t>
            </a: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TOÁN BFS, DFS</a:t>
            </a:r>
          </a:p>
        </p:txBody>
      </p:sp>
      <p:sp>
        <p:nvSpPr>
          <p:cNvPr id="74" name="Rectangle 73"/>
          <p:cNvSpPr/>
          <p:nvPr/>
        </p:nvSpPr>
        <p:spPr>
          <a:xfrm>
            <a:off x="4909800" y="4438550"/>
            <a:ext cx="2430000" cy="1345048"/>
          </a:xfrm>
          <a:prstGeom prst="rect">
            <a:avLst/>
          </a:prstGeom>
        </p:spPr>
        <p:txBody>
          <a:bodyPr wrap="square">
            <a:spAutoFit/>
          </a:bodyPr>
          <a:lstStyle/>
          <a:p>
            <a:pPr algn="ctr">
              <a:lnSpc>
                <a:spcPct val="150000"/>
              </a:lnSpc>
            </a:pP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GIẢI THUẬT BEST FIRST SEARCH, AT, A*, AKT, CHIẾN LƯỢC MINIMAX, ALPHA </a:t>
            </a:r>
            <a:r>
              <a:rPr lang="en-IN" sz="1400" dirty="0" smtClean="0">
                <a:solidFill>
                  <a:prstClr val="white"/>
                </a:solidFill>
                <a:latin typeface="Arial" panose="020B0604020202020204" pitchFamily="34" charset="0"/>
                <a:ea typeface="Open Sans Condensed Light" panose="020B0306030504020204" pitchFamily="34" charset="0"/>
                <a:cs typeface="Arial" panose="020B0604020202020204" pitchFamily="34" charset="0"/>
              </a:rPr>
              <a:t>BETA</a:t>
            </a:r>
            <a:endPar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endParaRPr>
          </a:p>
        </p:txBody>
      </p:sp>
      <p:sp>
        <p:nvSpPr>
          <p:cNvPr id="75" name="Rectangle 74"/>
          <p:cNvSpPr/>
          <p:nvPr/>
        </p:nvSpPr>
        <p:spPr>
          <a:xfrm>
            <a:off x="7311000" y="4438550"/>
            <a:ext cx="2430000" cy="1569660"/>
          </a:xfrm>
          <a:prstGeom prst="rect">
            <a:avLst/>
          </a:prstGeom>
        </p:spPr>
        <p:txBody>
          <a:bodyPr wrap="square">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BỘ BA ĐỐI TƯỢNG -THUỘC TÍNH </a:t>
            </a:r>
            <a:r>
              <a:rPr lang="en-IN" sz="1600" dirty="0" smtClean="0">
                <a:solidFill>
                  <a:prstClr val="white"/>
                </a:solidFill>
                <a:latin typeface="Arial" panose="020B0604020202020204" pitchFamily="34" charset="0"/>
                <a:ea typeface="Open Sans Condensed Light" panose="020B0306030504020204" pitchFamily="34" charset="0"/>
                <a:cs typeface="Arial" panose="020B0604020202020204" pitchFamily="34" charset="0"/>
              </a:rPr>
              <a:t>- </a:t>
            </a: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GIÁ TRỊ, LOGIC MỆNH ĐỀ, VỊ TỪ, THUẬT TOÁN SUY DIỄN DỰA TRÊN BẢNG GIÁ TRỊ CHÂN LÝ</a:t>
            </a:r>
          </a:p>
        </p:txBody>
      </p:sp>
      <p:sp>
        <p:nvSpPr>
          <p:cNvPr id="76" name="Rectangle 75"/>
          <p:cNvSpPr/>
          <p:nvPr/>
        </p:nvSpPr>
        <p:spPr>
          <a:xfrm>
            <a:off x="9751500" y="4438550"/>
            <a:ext cx="2430000" cy="1345048"/>
          </a:xfrm>
          <a:prstGeom prst="rect">
            <a:avLst/>
          </a:prstGeom>
        </p:spPr>
        <p:txBody>
          <a:bodyPr wrap="square">
            <a:spAutoFit/>
          </a:bodyPr>
          <a:lstStyle/>
          <a:p>
            <a:pPr algn="ctr">
              <a:lnSpc>
                <a:spcPct val="150000"/>
              </a:lnSpc>
            </a:pP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CÁC HÌNH THỨC MÁY HỌC, THUẬT GIẢI QUINLAND, HỌC THEO ĐỘ BẤT ĐỊNH</a:t>
            </a:r>
          </a:p>
        </p:txBody>
      </p:sp>
      <p:sp>
        <p:nvSpPr>
          <p:cNvPr id="77" name="Isosceles Triangle 76"/>
          <p:cNvSpPr/>
          <p:nvPr/>
        </p:nvSpPr>
        <p:spPr>
          <a:xfrm flipV="1">
            <a:off x="5710986" y="9724"/>
            <a:ext cx="6492976" cy="6858000"/>
          </a:xfrm>
          <a:prstGeom prst="triangle">
            <a:avLst>
              <a:gd name="adj" fmla="val 100000"/>
            </a:avLst>
          </a:prstGeom>
          <a:gradFill>
            <a:gsLst>
              <a:gs pos="0">
                <a:schemeClr val="bg1">
                  <a:alpha val="0"/>
                </a:schemeClr>
              </a:gs>
              <a:gs pos="74000">
                <a:schemeClr val="bg1">
                  <a:alpha val="30000"/>
                </a:schemeClr>
              </a:gs>
              <a:gs pos="83000">
                <a:schemeClr val="bg1">
                  <a:alpha val="28000"/>
                </a:schemeClr>
              </a:gs>
              <a:gs pos="100000">
                <a:schemeClr val="bg1">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46" name="Graphic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259" y="475416"/>
            <a:ext cx="1741481" cy="1789368"/>
          </a:xfrm>
          <a:prstGeom prst="ellipse">
            <a:avLst/>
          </a:prstGeom>
          <a:ln w="190500" cap="rnd">
            <a:noFill/>
            <a:prstDash val="solid"/>
          </a:ln>
          <a:effectLst>
            <a:outerShdw blurRad="127000" algn="bl" rotWithShape="0">
              <a:srgbClr val="000000"/>
            </a:outerShdw>
          </a:effectLst>
        </p:spPr>
      </p:pic>
    </p:spTree>
    <p:extLst>
      <p:ext uri="{BB962C8B-B14F-4D97-AF65-F5344CB8AC3E}">
        <p14:creationId xmlns:p14="http://schemas.microsoft.com/office/powerpoint/2010/main" val="11469398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7" name="Rectangle 26"/>
          <p:cNvSpPr/>
          <p:nvPr/>
        </p:nvSpPr>
        <p:spPr>
          <a:xfrm>
            <a:off x="471053" y="1107538"/>
            <a:ext cx="8589819" cy="5632311"/>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vi-VN" sz="2400" dirty="0">
                <a:latin typeface="Arial (Body)"/>
                <a:cs typeface="Arial" panose="020B0604020202020204" pitchFamily="34" charset="0"/>
              </a:rPr>
              <a:t>Lời giải của bài toán là một đường đi trong không gian trạng thái có điểm đầu là </a:t>
            </a:r>
            <a:r>
              <a:rPr lang="vi-VN" sz="2400" dirty="0" smtClean="0">
                <a:latin typeface="Arial (Body)"/>
                <a:cs typeface="Arial" panose="020B0604020202020204" pitchFamily="34" charset="0"/>
              </a:rPr>
              <a:t>trạng</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thái </a:t>
            </a:r>
            <a:r>
              <a:rPr lang="vi-VN" sz="2400" dirty="0">
                <a:latin typeface="Arial (Body)"/>
                <a:cs typeface="Arial" panose="020B0604020202020204" pitchFamily="34" charset="0"/>
              </a:rPr>
              <a:t>đầu và điểm cuối là trạng thái đích. </a:t>
            </a:r>
            <a:endParaRPr lang="en-US" sz="2400" dirty="0" smtClean="0">
              <a:latin typeface="Arial (Body)"/>
              <a:cs typeface="Arial" panose="020B0604020202020204" pitchFamily="34" charset="0"/>
            </a:endParaRPr>
          </a:p>
          <a:p>
            <a:pPr marL="342900" indent="-342900" algn="just">
              <a:lnSpc>
                <a:spcPct val="150000"/>
              </a:lnSpc>
              <a:buFont typeface="Wingdings" panose="05000000000000000000" pitchFamily="2" charset="2"/>
              <a:buChar char="q"/>
            </a:pPr>
            <a:r>
              <a:rPr lang="vi-VN" sz="2400" dirty="0" smtClean="0">
                <a:latin typeface="Arial (Body)"/>
                <a:cs typeface="Arial" panose="020B0604020202020204" pitchFamily="34" charset="0"/>
              </a:rPr>
              <a:t>Nếu </a:t>
            </a:r>
            <a:r>
              <a:rPr lang="vi-VN" sz="2400" dirty="0">
                <a:latin typeface="Arial (Body)"/>
                <a:cs typeface="Arial" panose="020B0604020202020204" pitchFamily="34" charset="0"/>
              </a:rPr>
              <a:t>không gian trạng thái của bài toán là nhỏ, </a:t>
            </a:r>
            <a:r>
              <a:rPr lang="vi-VN" sz="2400" dirty="0" smtClean="0">
                <a:latin typeface="Arial (Body)"/>
                <a:cs typeface="Arial" panose="020B0604020202020204" pitchFamily="34" charset="0"/>
              </a:rPr>
              <a:t>có</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thể </a:t>
            </a:r>
            <a:r>
              <a:rPr lang="vi-VN" sz="2400" dirty="0">
                <a:latin typeface="Arial (Body)"/>
                <a:cs typeface="Arial" panose="020B0604020202020204" pitchFamily="34" charset="0"/>
              </a:rPr>
              <a:t>liệt kê và lưu vừa trong bộ nhớ của máy tính thì việc tìm đường đi trong không </a:t>
            </a:r>
            <a:r>
              <a:rPr lang="vi-VN" sz="2400" dirty="0" smtClean="0">
                <a:latin typeface="Arial (Body)"/>
                <a:cs typeface="Arial" panose="020B0604020202020204" pitchFamily="34" charset="0"/>
              </a:rPr>
              <a:t>gian</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trạng </a:t>
            </a:r>
            <a:r>
              <a:rPr lang="vi-VN" sz="2400" dirty="0">
                <a:latin typeface="Arial (Body)"/>
                <a:cs typeface="Arial" panose="020B0604020202020204" pitchFamily="34" charset="0"/>
              </a:rPr>
              <a:t>thái có thể áp dụng các thuật toán tìm đường đi trong lý thuyết đồ thị</a:t>
            </a:r>
            <a:r>
              <a:rPr lang="vi-VN" sz="2400" dirty="0" smtClean="0">
                <a:latin typeface="Arial (Body)"/>
                <a:cs typeface="Arial" panose="020B0604020202020204" pitchFamily="34" charset="0"/>
              </a:rPr>
              <a:t>.</a:t>
            </a:r>
            <a:endParaRPr lang="en-US" sz="2400" dirty="0" smtClean="0">
              <a:latin typeface="Arial (Body)"/>
              <a:cs typeface="Arial" panose="020B0604020202020204" pitchFamily="34" charset="0"/>
            </a:endParaRPr>
          </a:p>
          <a:p>
            <a:pPr marL="342900" indent="-342900" algn="just">
              <a:lnSpc>
                <a:spcPct val="150000"/>
              </a:lnSpc>
              <a:buFont typeface="Wingdings" panose="05000000000000000000" pitchFamily="2" charset="2"/>
              <a:buChar char="q"/>
            </a:pPr>
            <a:r>
              <a:rPr lang="vi-VN" sz="2400" dirty="0" smtClean="0">
                <a:latin typeface="Arial (Body)"/>
                <a:cs typeface="Arial" panose="020B0604020202020204" pitchFamily="34" charset="0"/>
              </a:rPr>
              <a:t>Tuy nhiên,</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trong </a:t>
            </a:r>
            <a:r>
              <a:rPr lang="vi-VN" sz="2400" dirty="0">
                <a:latin typeface="Arial (Body)"/>
                <a:cs typeface="Arial" panose="020B0604020202020204" pitchFamily="34" charset="0"/>
              </a:rPr>
              <a:t>rất nhiều trường hợp, không gian trạng thái của bài toán là rất lớn, việc duyệt </a:t>
            </a:r>
            <a:r>
              <a:rPr lang="vi-VN" sz="2400" dirty="0" smtClean="0">
                <a:latin typeface="Arial (Body)"/>
                <a:cs typeface="Arial" panose="020B0604020202020204" pitchFamily="34" charset="0"/>
              </a:rPr>
              <a:t>toàn</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bộ </a:t>
            </a:r>
            <a:r>
              <a:rPr lang="vi-VN" sz="2400" dirty="0">
                <a:latin typeface="Arial (Body)"/>
                <a:cs typeface="Arial" panose="020B0604020202020204" pitchFamily="34" charset="0"/>
              </a:rPr>
              <a:t>không gian trạng thái là không thể</a:t>
            </a:r>
            <a:r>
              <a:rPr lang="vi-VN" sz="2400" dirty="0" smtClean="0">
                <a:latin typeface="Arial (Body)"/>
                <a:cs typeface="Arial" panose="020B0604020202020204" pitchFamily="34" charset="0"/>
              </a:rPr>
              <a:t>.</a:t>
            </a:r>
            <a:endParaRPr lang="en-US" sz="2400" dirty="0" smtClean="0">
              <a:latin typeface="Arial (Body)"/>
              <a:cs typeface="Arial" panose="020B0604020202020204" pitchFamily="34" charset="0"/>
            </a:endParaRPr>
          </a:p>
        </p:txBody>
      </p:sp>
      <p:sp>
        <p:nvSpPr>
          <p:cNvPr id="2" name="Rectangle 1"/>
          <p:cNvSpPr/>
          <p:nvPr/>
        </p:nvSpPr>
        <p:spPr>
          <a:xfrm>
            <a:off x="858981" y="422564"/>
            <a:ext cx="10709564"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spc="300" dirty="0" err="1">
                <a:solidFill>
                  <a:schemeClr val="bg2"/>
                </a:solidFill>
                <a:latin typeface="Arial" panose="020B0604020202020204" pitchFamily="34" charset="0"/>
                <a:cs typeface="Arial" panose="020B0604020202020204" pitchFamily="34" charset="0"/>
              </a:rPr>
              <a:t>Không</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gian</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trạng</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thái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của</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bài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toán</a:t>
            </a:r>
            <a:endParaRPr lang="en-US" sz="2800" b="1" spc="300" dirty="0">
              <a:solidFill>
                <a:schemeClr val="bg2"/>
              </a:solidFill>
              <a:latin typeface="Arial" panose="020B0604020202020204" pitchFamily="34" charset="0"/>
              <a:cs typeface="Arial" panose="020B0604020202020204" pitchFamily="34" charset="0"/>
            </a:endParaRPr>
          </a:p>
        </p:txBody>
      </p:sp>
      <p:grpSp>
        <p:nvGrpSpPr>
          <p:cNvPr id="19" name="Group 18"/>
          <p:cNvGrpSpPr/>
          <p:nvPr/>
        </p:nvGrpSpPr>
        <p:grpSpPr>
          <a:xfrm>
            <a:off x="9060872" y="1242286"/>
            <a:ext cx="2736000" cy="2736000"/>
            <a:chOff x="3171397" y="116858"/>
            <a:chExt cx="2736000" cy="2736000"/>
          </a:xfrm>
        </p:grpSpPr>
        <p:sp>
          <p:nvSpPr>
            <p:cNvPr id="20" name="Rectangle 19"/>
            <p:cNvSpPr/>
            <p:nvPr/>
          </p:nvSpPr>
          <p:spPr>
            <a:xfrm>
              <a:off x="3171397" y="116858"/>
              <a:ext cx="2736000" cy="2736000"/>
            </a:xfrm>
            <a:prstGeom prst="rect">
              <a:avLst/>
            </a:prstGeom>
            <a:solidFill>
              <a:schemeClr val="tx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5400">
                <a:solidFill>
                  <a:srgbClr val="7030A0"/>
                </a:solidFill>
              </a:endParaRPr>
            </a:p>
          </p:txBody>
        </p:sp>
        <p:sp>
          <p:nvSpPr>
            <p:cNvPr id="21" name="Rectangle 20"/>
            <p:cNvSpPr/>
            <p:nvPr/>
          </p:nvSpPr>
          <p:spPr>
            <a:xfrm>
              <a:off x="3212341"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a:solidFill>
                    <a:srgbClr val="7030A0"/>
                  </a:solidFill>
                </a:rPr>
                <a:t>2</a:t>
              </a:r>
            </a:p>
          </p:txBody>
        </p:sp>
        <p:sp>
          <p:nvSpPr>
            <p:cNvPr id="22" name="Rectangle 21"/>
            <p:cNvSpPr/>
            <p:nvPr/>
          </p:nvSpPr>
          <p:spPr>
            <a:xfrm>
              <a:off x="4103876"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8</a:t>
              </a:r>
              <a:endParaRPr lang="en-US" sz="5400" dirty="0">
                <a:solidFill>
                  <a:srgbClr val="7030A0"/>
                </a:solidFill>
              </a:endParaRPr>
            </a:p>
          </p:txBody>
        </p:sp>
        <p:sp>
          <p:nvSpPr>
            <p:cNvPr id="23" name="Rectangle 22"/>
            <p:cNvSpPr/>
            <p:nvPr/>
          </p:nvSpPr>
          <p:spPr>
            <a:xfrm>
              <a:off x="5008820" y="157802"/>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3</a:t>
              </a:r>
              <a:endParaRPr lang="en-US" sz="5400" dirty="0">
                <a:solidFill>
                  <a:srgbClr val="7030A0"/>
                </a:solidFill>
              </a:endParaRPr>
            </a:p>
          </p:txBody>
        </p:sp>
        <p:sp>
          <p:nvSpPr>
            <p:cNvPr id="24" name="Rectangle 23"/>
            <p:cNvSpPr/>
            <p:nvPr/>
          </p:nvSpPr>
          <p:spPr>
            <a:xfrm>
              <a:off x="3212341"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1</a:t>
              </a:r>
              <a:endParaRPr lang="en-US" sz="5400" dirty="0">
                <a:solidFill>
                  <a:srgbClr val="7030A0"/>
                </a:solidFill>
              </a:endParaRPr>
            </a:p>
          </p:txBody>
        </p:sp>
        <p:sp>
          <p:nvSpPr>
            <p:cNvPr id="25" name="Rectangle 24"/>
            <p:cNvSpPr/>
            <p:nvPr/>
          </p:nvSpPr>
          <p:spPr>
            <a:xfrm>
              <a:off x="4103876" y="1062746"/>
              <a:ext cx="864000" cy="8640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5400" dirty="0">
                <a:solidFill>
                  <a:srgbClr val="7030A0"/>
                </a:solidFill>
              </a:endParaRPr>
            </a:p>
          </p:txBody>
        </p:sp>
        <p:sp>
          <p:nvSpPr>
            <p:cNvPr id="26" name="Rectangle 25"/>
            <p:cNvSpPr/>
            <p:nvPr/>
          </p:nvSpPr>
          <p:spPr>
            <a:xfrm>
              <a:off x="5008820" y="1062746"/>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4</a:t>
              </a:r>
              <a:endParaRPr lang="en-US" sz="5400" dirty="0">
                <a:solidFill>
                  <a:srgbClr val="7030A0"/>
                </a:solidFill>
              </a:endParaRPr>
            </a:p>
          </p:txBody>
        </p:sp>
        <p:sp>
          <p:nvSpPr>
            <p:cNvPr id="28" name="Rectangle 27"/>
            <p:cNvSpPr/>
            <p:nvPr/>
          </p:nvSpPr>
          <p:spPr>
            <a:xfrm>
              <a:off x="3212341"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7</a:t>
              </a:r>
              <a:endParaRPr lang="en-US" sz="5400" dirty="0">
                <a:solidFill>
                  <a:srgbClr val="7030A0"/>
                </a:solidFill>
              </a:endParaRPr>
            </a:p>
          </p:txBody>
        </p:sp>
        <p:sp>
          <p:nvSpPr>
            <p:cNvPr id="30" name="Rectangle 29"/>
            <p:cNvSpPr/>
            <p:nvPr/>
          </p:nvSpPr>
          <p:spPr>
            <a:xfrm>
              <a:off x="4103876" y="1967690"/>
              <a:ext cx="864000" cy="864000"/>
            </a:xfrm>
            <a:prstGeom prst="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dirty="0" smtClean="0">
                  <a:solidFill>
                    <a:srgbClr val="7030A0"/>
                  </a:solidFill>
                </a:rPr>
                <a:t>6</a:t>
              </a:r>
              <a:endParaRPr lang="en-US" sz="5400" dirty="0">
                <a:solidFill>
                  <a:srgbClr val="7030A0"/>
                </a:solidFill>
              </a:endParaRPr>
            </a:p>
          </p:txBody>
        </p:sp>
        <p:sp>
          <p:nvSpPr>
            <p:cNvPr id="31" name="Rectangle 30"/>
            <p:cNvSpPr/>
            <p:nvPr/>
          </p:nvSpPr>
          <p:spPr>
            <a:xfrm>
              <a:off x="5008820" y="1967690"/>
              <a:ext cx="864000" cy="86400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solidFill>
                    <a:srgbClr val="7030A0"/>
                  </a:solidFill>
                </a:rPr>
                <a:t>5</a:t>
              </a:r>
              <a:endParaRPr lang="en-US" sz="5400" dirty="0">
                <a:solidFill>
                  <a:srgbClr val="7030A0"/>
                </a:solidFill>
              </a:endParaRPr>
            </a:p>
          </p:txBody>
        </p:sp>
      </p:grpSp>
      <p:sp>
        <p:nvSpPr>
          <p:cNvPr id="4" name="Rectangle 3"/>
          <p:cNvSpPr/>
          <p:nvPr/>
        </p:nvSpPr>
        <p:spPr>
          <a:xfrm>
            <a:off x="9101816" y="1283230"/>
            <a:ext cx="864000" cy="864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Striped Right Arrow 7"/>
          <p:cNvSpPr/>
          <p:nvPr/>
        </p:nvSpPr>
        <p:spPr>
          <a:xfrm rot="5400000">
            <a:off x="10105066" y="3976965"/>
            <a:ext cx="816008" cy="109450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0125143" y="5083602"/>
            <a:ext cx="803564"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800" b="1" spc="300" dirty="0" smtClean="0">
                <a:solidFill>
                  <a:schemeClr val="tx1"/>
                </a:solidFill>
                <a:latin typeface="Arial" panose="020B0604020202020204" pitchFamily="34" charset="0"/>
                <a:cs typeface="Arial" panose="020B0604020202020204" pitchFamily="34" charset="0"/>
              </a:rPr>
              <a:t>8!</a:t>
            </a:r>
            <a:endParaRPr lang="en-US" sz="2800" b="1" spc="3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732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7"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0"/>
                            </p:stCondLst>
                            <p:childTnLst>
                              <p:par>
                                <p:cTn id="14" presetID="42" presetClass="path" presetSubtype="0" accel="50000" decel="50000" fill="hold" grpId="0" nodeType="afterEffect">
                                  <p:stCondLst>
                                    <p:cond delay="0"/>
                                  </p:stCondLst>
                                  <p:childTnLst>
                                    <p:animMotion origin="layout" path="M -1.04167E-6 0 L 0.07266 0.00046 " pathEditMode="relative" rAng="0" ptsTypes="AA">
                                      <p:cBhvr>
                                        <p:cTn id="15" dur="500" fill="hold"/>
                                        <p:tgtEl>
                                          <p:spTgt spid="4"/>
                                        </p:tgtEl>
                                        <p:attrNameLst>
                                          <p:attrName>ppt_x</p:attrName>
                                          <p:attrName>ppt_y</p:attrName>
                                        </p:attrNameLst>
                                      </p:cBhvr>
                                      <p:rCtr x="3633" y="23"/>
                                    </p:animMotion>
                                  </p:childTnLst>
                                </p:cTn>
                              </p:par>
                            </p:childTnLst>
                          </p:cTn>
                        </p:par>
                        <p:par>
                          <p:cTn id="16" fill="hold">
                            <p:stCondLst>
                              <p:cond delay="500"/>
                            </p:stCondLst>
                            <p:childTnLst>
                              <p:par>
                                <p:cTn id="17" presetID="42" presetClass="path" presetSubtype="0" accel="50000" decel="50000" fill="hold" grpId="1" nodeType="afterEffect">
                                  <p:stCondLst>
                                    <p:cond delay="0"/>
                                  </p:stCondLst>
                                  <p:childTnLst>
                                    <p:animMotion origin="layout" path="M 0.07383 -0.00162 L 0.14766 -0.00162 " pathEditMode="relative" rAng="0" ptsTypes="AA">
                                      <p:cBhvr>
                                        <p:cTn id="18" dur="500" fill="hold"/>
                                        <p:tgtEl>
                                          <p:spTgt spid="4"/>
                                        </p:tgtEl>
                                        <p:attrNameLst>
                                          <p:attrName>ppt_x</p:attrName>
                                          <p:attrName>ppt_y</p:attrName>
                                        </p:attrNameLst>
                                      </p:cBhvr>
                                      <p:rCtr x="3685" y="0"/>
                                    </p:animMotion>
                                  </p:childTnLst>
                                </p:cTn>
                              </p:par>
                            </p:childTnLst>
                          </p:cTn>
                        </p:par>
                        <p:par>
                          <p:cTn id="19" fill="hold">
                            <p:stCondLst>
                              <p:cond delay="1000"/>
                            </p:stCondLst>
                            <p:childTnLst>
                              <p:par>
                                <p:cTn id="20" presetID="42" presetClass="path" presetSubtype="0" accel="50000" decel="50000" fill="hold" grpId="2" nodeType="afterEffect">
                                  <p:stCondLst>
                                    <p:cond delay="0"/>
                                  </p:stCondLst>
                                  <p:childTnLst>
                                    <p:animMotion origin="layout" path="M 0.14766 -0.00162 L 0.1487 0.13218 " pathEditMode="relative" rAng="0" ptsTypes="AA">
                                      <p:cBhvr>
                                        <p:cTn id="21" dur="500" fill="hold"/>
                                        <p:tgtEl>
                                          <p:spTgt spid="4"/>
                                        </p:tgtEl>
                                        <p:attrNameLst>
                                          <p:attrName>ppt_x</p:attrName>
                                          <p:attrName>ppt_y</p:attrName>
                                        </p:attrNameLst>
                                      </p:cBhvr>
                                      <p:rCtr x="-13" y="6782"/>
                                    </p:animMotion>
                                  </p:childTnLst>
                                </p:cTn>
                              </p:par>
                            </p:childTnLst>
                          </p:cTn>
                        </p:par>
                        <p:par>
                          <p:cTn id="22" fill="hold">
                            <p:stCondLst>
                              <p:cond delay="1500"/>
                            </p:stCondLst>
                            <p:childTnLst>
                              <p:par>
                                <p:cTn id="23" presetID="42" presetClass="path" presetSubtype="0" accel="50000" decel="50000" fill="hold" grpId="3" nodeType="afterEffect">
                                  <p:stCondLst>
                                    <p:cond delay="0"/>
                                  </p:stCondLst>
                                  <p:childTnLst>
                                    <p:animMotion origin="layout" path="M 0.1487 0.13217 L 0.14883 0.26505 " pathEditMode="relative" rAng="0" ptsTypes="AA">
                                      <p:cBhvr>
                                        <p:cTn id="24" dur="500" fill="hold"/>
                                        <p:tgtEl>
                                          <p:spTgt spid="4"/>
                                        </p:tgtEl>
                                        <p:attrNameLst>
                                          <p:attrName>ppt_x</p:attrName>
                                          <p:attrName>ppt_y</p:attrName>
                                        </p:attrNameLst>
                                      </p:cBhvr>
                                      <p:rCtr x="117" y="6667"/>
                                    </p:animMotion>
                                  </p:childTnLst>
                                </p:cTn>
                              </p:par>
                            </p:childTnLst>
                          </p:cTn>
                        </p:par>
                        <p:par>
                          <p:cTn id="25" fill="hold">
                            <p:stCondLst>
                              <p:cond delay="2000"/>
                            </p:stCondLst>
                            <p:childTnLst>
                              <p:par>
                                <p:cTn id="26" presetID="42" presetClass="path" presetSubtype="0" accel="50000" decel="50000" fill="hold" grpId="4" nodeType="afterEffect">
                                  <p:stCondLst>
                                    <p:cond delay="0"/>
                                  </p:stCondLst>
                                  <p:childTnLst>
                                    <p:animMotion origin="layout" path="M 0.14883 0.26505 L 0.07266 0.26319 " pathEditMode="relative" rAng="0" ptsTypes="AA">
                                      <p:cBhvr>
                                        <p:cTn id="27" dur="500" fill="hold"/>
                                        <p:tgtEl>
                                          <p:spTgt spid="4"/>
                                        </p:tgtEl>
                                        <p:attrNameLst>
                                          <p:attrName>ppt_x</p:attrName>
                                          <p:attrName>ppt_y</p:attrName>
                                        </p:attrNameLst>
                                      </p:cBhvr>
                                      <p:rCtr x="-3698" y="-93"/>
                                    </p:animMotion>
                                  </p:childTnLst>
                                </p:cTn>
                              </p:par>
                            </p:childTnLst>
                          </p:cTn>
                        </p:par>
                        <p:par>
                          <p:cTn id="28" fill="hold">
                            <p:stCondLst>
                              <p:cond delay="2500"/>
                            </p:stCondLst>
                            <p:childTnLst>
                              <p:par>
                                <p:cTn id="29" presetID="42" presetClass="path" presetSubtype="0" accel="50000" decel="50000" fill="hold" grpId="5" nodeType="afterEffect">
                                  <p:stCondLst>
                                    <p:cond delay="0"/>
                                  </p:stCondLst>
                                  <p:childTnLst>
                                    <p:animMotion origin="layout" path="M 0.07266 0.26319 L -0.00117 0.26319 " pathEditMode="relative" rAng="0" ptsTypes="AA">
                                      <p:cBhvr>
                                        <p:cTn id="30" dur="500" fill="hold"/>
                                        <p:tgtEl>
                                          <p:spTgt spid="4"/>
                                        </p:tgtEl>
                                        <p:attrNameLst>
                                          <p:attrName>ppt_x</p:attrName>
                                          <p:attrName>ppt_y</p:attrName>
                                        </p:attrNameLst>
                                      </p:cBhvr>
                                      <p:rCtr x="-3698" y="0"/>
                                    </p:animMotion>
                                  </p:childTnLst>
                                </p:cTn>
                              </p:par>
                            </p:childTnLst>
                          </p:cTn>
                        </p:par>
                        <p:par>
                          <p:cTn id="31" fill="hold">
                            <p:stCondLst>
                              <p:cond delay="3000"/>
                            </p:stCondLst>
                            <p:childTnLst>
                              <p:par>
                                <p:cTn id="32" presetID="42" presetClass="path" presetSubtype="0" accel="50000" decel="50000" fill="hold" grpId="6" nodeType="afterEffect">
                                  <p:stCondLst>
                                    <p:cond delay="0"/>
                                  </p:stCondLst>
                                  <p:childTnLst>
                                    <p:animMotion origin="layout" path="M -0.00117 0.26319 L -0.00013 0.1338 " pathEditMode="relative" rAng="0" ptsTypes="AA">
                                      <p:cBhvr>
                                        <p:cTn id="33" dur="500" fill="hold"/>
                                        <p:tgtEl>
                                          <p:spTgt spid="4"/>
                                        </p:tgtEl>
                                        <p:attrNameLst>
                                          <p:attrName>ppt_x</p:attrName>
                                          <p:attrName>ppt_y</p:attrName>
                                        </p:attrNameLst>
                                      </p:cBhvr>
                                      <p:rCtr x="52" y="-6481"/>
                                    </p:animMotion>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42" presetClass="entr" presetSubtype="0"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1000"/>
                                        <p:tgtEl>
                                          <p:spTgt spid="33"/>
                                        </p:tgtEl>
                                      </p:cBhvr>
                                    </p:animEffect>
                                    <p:anim calcmode="lin" valueType="num">
                                      <p:cBhvr>
                                        <p:cTn id="45" dur="1000" fill="hold"/>
                                        <p:tgtEl>
                                          <p:spTgt spid="33"/>
                                        </p:tgtEl>
                                        <p:attrNameLst>
                                          <p:attrName>ppt_x</p:attrName>
                                        </p:attrNameLst>
                                      </p:cBhvr>
                                      <p:tavLst>
                                        <p:tav tm="0">
                                          <p:val>
                                            <p:strVal val="#ppt_x"/>
                                          </p:val>
                                        </p:tav>
                                        <p:tav tm="100000">
                                          <p:val>
                                            <p:strVal val="#ppt_x"/>
                                          </p:val>
                                        </p:tav>
                                      </p:tavLst>
                                    </p:anim>
                                    <p:anim calcmode="lin" valueType="num">
                                      <p:cBhvr>
                                        <p:cTn id="4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4" grpId="4" animBg="1"/>
      <p:bldP spid="4" grpId="5" animBg="1"/>
      <p:bldP spid="4" grpId="6" animBg="1"/>
      <p:bldP spid="4" grpId="7" animBg="1"/>
      <p:bldP spid="8" grpId="0" animBg="1"/>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7" name="Rectangle 26"/>
          <p:cNvSpPr/>
          <p:nvPr/>
        </p:nvSpPr>
        <p:spPr>
          <a:xfrm>
            <a:off x="858981" y="1333711"/>
            <a:ext cx="10709564" cy="5632311"/>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vi-VN" sz="2400" dirty="0">
                <a:latin typeface="Arial (Body)"/>
                <a:cs typeface="Arial" panose="020B0604020202020204" pitchFamily="34" charset="0"/>
              </a:rPr>
              <a:t>Ý tưởng là sinh ra các lời giải tiềm năng và kiểm tra chúng có phải là </a:t>
            </a:r>
            <a:r>
              <a:rPr lang="vi-VN" sz="2400" dirty="0" smtClean="0">
                <a:latin typeface="Arial (Body)"/>
                <a:cs typeface="Arial" panose="020B0604020202020204" pitchFamily="34" charset="0"/>
              </a:rPr>
              <a:t>lời</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giải </a:t>
            </a:r>
            <a:r>
              <a:rPr lang="vi-VN" sz="2400" dirty="0">
                <a:latin typeface="Arial (Body)"/>
                <a:cs typeface="Arial" panose="020B0604020202020204" pitchFamily="34" charset="0"/>
              </a:rPr>
              <a:t>thực sự của bài </a:t>
            </a:r>
            <a:r>
              <a:rPr lang="vi-VN" sz="2400" dirty="0" smtClean="0">
                <a:latin typeface="Arial (Body)"/>
                <a:cs typeface="Arial" panose="020B0604020202020204" pitchFamily="34" charset="0"/>
              </a:rPr>
              <a:t>toán</a:t>
            </a:r>
            <a:r>
              <a:rPr lang="en-US" sz="2400" dirty="0" smtClean="0">
                <a:latin typeface="Arial (Body)"/>
                <a:cs typeface="Arial" panose="020B0604020202020204" pitchFamily="34" charset="0"/>
              </a:rPr>
              <a:t>.</a:t>
            </a:r>
          </a:p>
          <a:p>
            <a:pPr marL="342900" indent="-342900" algn="just">
              <a:lnSpc>
                <a:spcPct val="150000"/>
              </a:lnSpc>
              <a:buFont typeface="Wingdings" panose="05000000000000000000" pitchFamily="2" charset="2"/>
              <a:buChar char="q"/>
            </a:pPr>
            <a:r>
              <a:rPr lang="vi-VN" sz="2400" dirty="0">
                <a:latin typeface="Arial (Body)"/>
                <a:cs typeface="Arial" panose="020B0604020202020204" pitchFamily="34" charset="0"/>
              </a:rPr>
              <a:t>Một lời giải tiềm năng là một đường đi trong không gian </a:t>
            </a:r>
            <a:r>
              <a:rPr lang="vi-VN" sz="2400" dirty="0" smtClean="0">
                <a:latin typeface="Arial (Body)"/>
                <a:cs typeface="Arial" panose="020B0604020202020204" pitchFamily="34" charset="0"/>
              </a:rPr>
              <a:t>trạng</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thái </a:t>
            </a:r>
            <a:r>
              <a:rPr lang="vi-VN" sz="2400" dirty="0">
                <a:latin typeface="Arial (Body)"/>
                <a:cs typeface="Arial" panose="020B0604020202020204" pitchFamily="34" charset="0"/>
              </a:rPr>
              <a:t>của bài toán có nút đầu là trạng thái đầu và mỗi cung của đường đi là một </a:t>
            </a:r>
            <a:r>
              <a:rPr lang="vi-VN" sz="2400" dirty="0" smtClean="0">
                <a:latin typeface="Arial (Body)"/>
                <a:cs typeface="Arial" panose="020B0604020202020204" pitchFamily="34" charset="0"/>
              </a:rPr>
              <a:t>phép</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chuyển </a:t>
            </a:r>
            <a:r>
              <a:rPr lang="vi-VN" sz="2400" dirty="0">
                <a:latin typeface="Arial (Body)"/>
                <a:cs typeface="Arial" panose="020B0604020202020204" pitchFamily="34" charset="0"/>
              </a:rPr>
              <a:t>hợp lệ giữa các trạng thái kề với cung </a:t>
            </a:r>
            <a:r>
              <a:rPr lang="vi-VN" sz="2400" dirty="0" smtClean="0">
                <a:latin typeface="Arial (Body)"/>
                <a:cs typeface="Arial" panose="020B0604020202020204" pitchFamily="34" charset="0"/>
              </a:rPr>
              <a:t>đó</a:t>
            </a:r>
            <a:r>
              <a:rPr lang="en-US" sz="2400" dirty="0" smtClean="0">
                <a:latin typeface="Arial (Body)"/>
                <a:cs typeface="Arial" panose="020B0604020202020204" pitchFamily="34" charset="0"/>
              </a:rPr>
              <a:t>.</a:t>
            </a:r>
          </a:p>
          <a:p>
            <a:pPr marL="342900" indent="-342900" algn="just">
              <a:lnSpc>
                <a:spcPct val="150000"/>
              </a:lnSpc>
              <a:buFont typeface="Wingdings" panose="05000000000000000000" pitchFamily="2" charset="2"/>
              <a:buChar char="q"/>
            </a:pPr>
            <a:r>
              <a:rPr lang="vi-VN" sz="2400" dirty="0">
                <a:latin typeface="Arial (Body)"/>
                <a:cs typeface="Arial" panose="020B0604020202020204" pitchFamily="34" charset="0"/>
              </a:rPr>
              <a:t>Lời giải thực sự của bài toán là lời </a:t>
            </a:r>
            <a:r>
              <a:rPr lang="vi-VN" sz="2400" dirty="0" smtClean="0">
                <a:latin typeface="Arial (Body)"/>
                <a:cs typeface="Arial" panose="020B0604020202020204" pitchFamily="34" charset="0"/>
              </a:rPr>
              <a:t>giải</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tiềm </a:t>
            </a:r>
            <a:r>
              <a:rPr lang="vi-VN" sz="2400" dirty="0">
                <a:latin typeface="Arial (Body)"/>
                <a:cs typeface="Arial" panose="020B0604020202020204" pitchFamily="34" charset="0"/>
              </a:rPr>
              <a:t>năng có nút cuối cùng là trạng thái </a:t>
            </a:r>
            <a:r>
              <a:rPr lang="vi-VN" sz="2400" dirty="0" smtClean="0">
                <a:latin typeface="Arial (Body)"/>
                <a:cs typeface="Arial" panose="020B0604020202020204" pitchFamily="34" charset="0"/>
              </a:rPr>
              <a:t>đích</a:t>
            </a:r>
            <a:r>
              <a:rPr lang="en-US" sz="2400" dirty="0" smtClean="0">
                <a:latin typeface="Arial (Body)"/>
                <a:cs typeface="Arial" panose="020B0604020202020204" pitchFamily="34" charset="0"/>
              </a:rPr>
              <a:t>.</a:t>
            </a:r>
          </a:p>
          <a:p>
            <a:pPr marL="342900" indent="-342900" algn="just">
              <a:lnSpc>
                <a:spcPct val="150000"/>
              </a:lnSpc>
              <a:buFont typeface="Wingdings" panose="05000000000000000000" pitchFamily="2" charset="2"/>
              <a:buChar char="q"/>
            </a:pPr>
            <a:r>
              <a:rPr lang="vi-VN" sz="2400" dirty="0">
                <a:latin typeface="Arial (Body)"/>
                <a:cs typeface="Arial" panose="020B0604020202020204" pitchFamily="34" charset="0"/>
              </a:rPr>
              <a:t>Các lời giải tiềm năng có thể tổ chức theo cây, gốc của cây là trạng thái đầu, cây được </a:t>
            </a:r>
            <a:r>
              <a:rPr lang="vi-VN" sz="2400" dirty="0" smtClean="0">
                <a:latin typeface="Arial (Body)"/>
                <a:cs typeface="Arial" panose="020B0604020202020204" pitchFamily="34" charset="0"/>
              </a:rPr>
              <a:t>phát </a:t>
            </a:r>
            <a:r>
              <a:rPr lang="vi-VN" sz="2400" dirty="0">
                <a:latin typeface="Arial (Body)"/>
                <a:cs typeface="Arial" panose="020B0604020202020204" pitchFamily="34" charset="0"/>
              </a:rPr>
              <a:t>triển bằng cách bổ sung vào các nút liền kề với trạng thái đầu, sau đó liên tiếp </a:t>
            </a:r>
            <a:r>
              <a:rPr lang="vi-VN" sz="2400" dirty="0" smtClean="0">
                <a:latin typeface="Arial (Body)"/>
                <a:cs typeface="Arial" panose="020B0604020202020204" pitchFamily="34" charset="0"/>
              </a:rPr>
              <a:t>bổ</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sung </a:t>
            </a:r>
            <a:r>
              <a:rPr lang="vi-VN" sz="2400" dirty="0">
                <a:latin typeface="Arial (Body)"/>
                <a:cs typeface="Arial" panose="020B0604020202020204" pitchFamily="34" charset="0"/>
              </a:rPr>
              <a:t>vào các con của các nút lá</a:t>
            </a:r>
          </a:p>
        </p:txBody>
      </p:sp>
      <p:sp>
        <p:nvSpPr>
          <p:cNvPr id="2" name="Rectangle 1"/>
          <p:cNvSpPr/>
          <p:nvPr/>
        </p:nvSpPr>
        <p:spPr>
          <a:xfrm>
            <a:off x="858981" y="547255"/>
            <a:ext cx="10709564"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spc="300" dirty="0" err="1">
                <a:solidFill>
                  <a:schemeClr val="bg2"/>
                </a:solidFill>
                <a:latin typeface="Arial" panose="020B0604020202020204" pitchFamily="34" charset="0"/>
                <a:cs typeface="Arial" panose="020B0604020202020204" pitchFamily="34" charset="0"/>
              </a:rPr>
              <a:t>Giải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thuật</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tổng</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quát</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tìm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kiếm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lời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giải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của</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bài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toán</a:t>
            </a:r>
            <a:r>
              <a:rPr lang="en-US" sz="2800" b="1" spc="300" dirty="0">
                <a:solidFill>
                  <a:schemeClr val="bg2"/>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6801592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7" name="Rectangle 26"/>
          <p:cNvSpPr/>
          <p:nvPr/>
        </p:nvSpPr>
        <p:spPr>
          <a:xfrm>
            <a:off x="913848" y="1262877"/>
            <a:ext cx="8437419" cy="5170646"/>
          </a:xfrm>
          <a:prstGeom prst="rect">
            <a:avLst/>
          </a:prstGeom>
        </p:spPr>
        <p:txBody>
          <a:bodyPr wrap="square">
            <a:spAutoFit/>
          </a:bodyPr>
          <a:lstStyle/>
          <a:p>
            <a:pPr algn="just">
              <a:lnSpc>
                <a:spcPct val="150000"/>
              </a:lnSpc>
            </a:pPr>
            <a:r>
              <a:rPr lang="vi-VN" sz="2000" dirty="0">
                <a:latin typeface="Arial (Body)"/>
                <a:cs typeface="Arial" panose="020B0604020202020204" pitchFamily="34" charset="0"/>
              </a:rPr>
              <a:t>Function General_Search(problem, strategy) returns a solution, or </a:t>
            </a:r>
            <a:r>
              <a:rPr lang="vi-VN" sz="2000" dirty="0" smtClean="0">
                <a:latin typeface="Arial (Body)"/>
                <a:cs typeface="Arial" panose="020B0604020202020204" pitchFamily="34" charset="0"/>
              </a:rPr>
              <a:t>failure </a:t>
            </a:r>
            <a:endParaRPr lang="en-US" sz="2000" dirty="0" smtClean="0">
              <a:latin typeface="Arial (Body)"/>
              <a:cs typeface="Arial" panose="020B0604020202020204" pitchFamily="34" charset="0"/>
            </a:endParaRPr>
          </a:p>
          <a:p>
            <a:pPr algn="just">
              <a:lnSpc>
                <a:spcPct val="150000"/>
              </a:lnSpc>
            </a:pPr>
            <a:r>
              <a:rPr lang="en-US" sz="2000" dirty="0">
                <a:latin typeface="Arial (Body)"/>
                <a:cs typeface="Arial" panose="020B0604020202020204" pitchFamily="34" charset="0"/>
              </a:rPr>
              <a:t>	</a:t>
            </a:r>
            <a:r>
              <a:rPr lang="vi-VN" sz="2000" dirty="0" smtClean="0">
                <a:latin typeface="Arial (Body)"/>
                <a:cs typeface="Arial" panose="020B0604020202020204" pitchFamily="34" charset="0"/>
              </a:rPr>
              <a:t>cây-tìm-kiếm </a:t>
            </a:r>
            <a:r>
              <a:rPr lang="vi-VN" sz="2000" dirty="0" smtClean="0">
                <a:latin typeface="Arial (Body)"/>
                <a:cs typeface="Arial" panose="020B0604020202020204" pitchFamily="34" charset="0"/>
                <a:sym typeface="Symbol" panose="05050102010706020507" pitchFamily="18" charset="2"/>
              </a:rPr>
              <a:t></a:t>
            </a:r>
            <a:r>
              <a:rPr lang="vi-VN" sz="2000" dirty="0" smtClean="0">
                <a:latin typeface="Arial (Body)"/>
                <a:cs typeface="Arial" panose="020B0604020202020204" pitchFamily="34" charset="0"/>
              </a:rPr>
              <a:t> </a:t>
            </a:r>
            <a:r>
              <a:rPr lang="vi-VN" sz="2000" dirty="0">
                <a:latin typeface="Arial (Body)"/>
                <a:cs typeface="Arial" panose="020B0604020202020204" pitchFamily="34" charset="0"/>
              </a:rPr>
              <a:t>trạng-thái-đầu;</a:t>
            </a:r>
          </a:p>
          <a:p>
            <a:pPr algn="just">
              <a:lnSpc>
                <a:spcPct val="150000"/>
              </a:lnSpc>
            </a:pPr>
            <a:r>
              <a:rPr lang="en-US" sz="2000" dirty="0" smtClean="0">
                <a:latin typeface="Arial (Body)"/>
                <a:cs typeface="Arial" panose="020B0604020202020204" pitchFamily="34" charset="0"/>
              </a:rPr>
              <a:t>	</a:t>
            </a:r>
            <a:r>
              <a:rPr lang="vi-VN" sz="2000" b="1" dirty="0" smtClean="0">
                <a:latin typeface="Arial (Body)"/>
                <a:cs typeface="Arial" panose="020B0604020202020204" pitchFamily="34" charset="0"/>
              </a:rPr>
              <a:t>while </a:t>
            </a:r>
            <a:r>
              <a:rPr lang="vi-VN" sz="2000" b="1" dirty="0">
                <a:latin typeface="Arial (Body)"/>
                <a:cs typeface="Arial" panose="020B0604020202020204" pitchFamily="34" charset="0"/>
              </a:rPr>
              <a:t>(1)</a:t>
            </a:r>
            <a:r>
              <a:rPr lang="vi-VN" sz="2000" dirty="0">
                <a:latin typeface="Arial (Body)"/>
                <a:cs typeface="Arial" panose="020B0604020202020204" pitchFamily="34" charset="0"/>
              </a:rPr>
              <a:t> </a:t>
            </a:r>
          </a:p>
          <a:p>
            <a:pPr algn="just">
              <a:lnSpc>
                <a:spcPct val="150000"/>
              </a:lnSpc>
            </a:pPr>
            <a:r>
              <a:rPr lang="vi-VN" sz="2000" dirty="0" smtClean="0">
                <a:latin typeface="Arial (Body)"/>
                <a:cs typeface="Arial" panose="020B0604020202020204" pitchFamily="34" charset="0"/>
              </a:rPr>
              <a:t> </a:t>
            </a:r>
            <a:r>
              <a:rPr lang="en-US" sz="2000" dirty="0" smtClean="0">
                <a:latin typeface="Arial (Body)"/>
                <a:cs typeface="Arial" panose="020B0604020202020204" pitchFamily="34" charset="0"/>
              </a:rPr>
              <a:t>	</a:t>
            </a:r>
            <a:r>
              <a:rPr lang="vi-VN" sz="2000" b="1" dirty="0" smtClean="0">
                <a:latin typeface="Arial (Body)"/>
                <a:cs typeface="Arial" panose="020B0604020202020204" pitchFamily="34" charset="0"/>
              </a:rPr>
              <a:t>{</a:t>
            </a:r>
            <a:endParaRPr lang="en-US" sz="2000" b="1" dirty="0" smtClean="0">
              <a:latin typeface="Arial (Body)"/>
              <a:cs typeface="Arial" panose="020B0604020202020204" pitchFamily="34" charset="0"/>
            </a:endParaRPr>
          </a:p>
          <a:p>
            <a:pPr algn="just">
              <a:lnSpc>
                <a:spcPct val="150000"/>
              </a:lnSpc>
            </a:pPr>
            <a:r>
              <a:rPr lang="en-US" sz="2000" dirty="0" smtClean="0">
                <a:latin typeface="Arial (Body)"/>
                <a:cs typeface="Arial" panose="020B0604020202020204" pitchFamily="34" charset="0"/>
              </a:rPr>
              <a:t>		</a:t>
            </a:r>
            <a:r>
              <a:rPr lang="vi-VN" sz="2000" b="1" dirty="0" smtClean="0">
                <a:latin typeface="Arial (Body)"/>
                <a:cs typeface="Arial" panose="020B0604020202020204" pitchFamily="34" charset="0"/>
              </a:rPr>
              <a:t>if</a:t>
            </a:r>
            <a:r>
              <a:rPr lang="vi-VN" sz="2000" dirty="0" smtClean="0">
                <a:latin typeface="Arial (Body)"/>
                <a:cs typeface="Arial" panose="020B0604020202020204" pitchFamily="34" charset="0"/>
              </a:rPr>
              <a:t> </a:t>
            </a:r>
            <a:r>
              <a:rPr lang="vi-VN" sz="2000" dirty="0">
                <a:latin typeface="Arial (Body)"/>
                <a:cs typeface="Arial" panose="020B0604020202020204" pitchFamily="34" charset="0"/>
              </a:rPr>
              <a:t>(cây-tìm-kiếm không thể mở rộng được nữa) </a:t>
            </a:r>
            <a:r>
              <a:rPr lang="en-US" sz="2000" b="1" dirty="0" smtClean="0">
                <a:latin typeface="Arial (Body)"/>
                <a:cs typeface="Arial" panose="020B0604020202020204" pitchFamily="34" charset="0"/>
              </a:rPr>
              <a:t>t</a:t>
            </a:r>
            <a:r>
              <a:rPr lang="vi-VN" sz="2000" b="1" dirty="0" smtClean="0">
                <a:latin typeface="Arial (Body)"/>
                <a:cs typeface="Arial" panose="020B0604020202020204" pitchFamily="34" charset="0"/>
              </a:rPr>
              <a:t>hen</a:t>
            </a:r>
            <a:endParaRPr lang="en-US" sz="2000" b="1" dirty="0" smtClean="0">
              <a:latin typeface="Arial (Body)"/>
              <a:cs typeface="Arial" panose="020B0604020202020204" pitchFamily="34" charset="0"/>
            </a:endParaRPr>
          </a:p>
          <a:p>
            <a:pPr algn="just">
              <a:lnSpc>
                <a:spcPct val="150000"/>
              </a:lnSpc>
            </a:pPr>
            <a:r>
              <a:rPr lang="en-US" sz="2000" dirty="0">
                <a:latin typeface="Arial (Body)"/>
                <a:cs typeface="Arial" panose="020B0604020202020204" pitchFamily="34" charset="0"/>
              </a:rPr>
              <a:t>	</a:t>
            </a:r>
            <a:r>
              <a:rPr lang="en-US" sz="2000" dirty="0" smtClean="0">
                <a:latin typeface="Arial (Body)"/>
                <a:cs typeface="Arial" panose="020B0604020202020204" pitchFamily="34" charset="0"/>
              </a:rPr>
              <a:t>		</a:t>
            </a:r>
            <a:r>
              <a:rPr lang="vi-VN" sz="2000" b="1" dirty="0" smtClean="0">
                <a:latin typeface="Arial (Body)"/>
                <a:cs typeface="Arial" panose="020B0604020202020204" pitchFamily="34" charset="0"/>
              </a:rPr>
              <a:t>return</a:t>
            </a:r>
            <a:r>
              <a:rPr lang="vi-VN" sz="2000" dirty="0" smtClean="0">
                <a:latin typeface="Arial (Body)"/>
                <a:cs typeface="Arial" panose="020B0604020202020204" pitchFamily="34" charset="0"/>
              </a:rPr>
              <a:t> </a:t>
            </a:r>
            <a:r>
              <a:rPr lang="vi-VN" sz="2000" dirty="0">
                <a:latin typeface="Arial (Body)"/>
                <a:cs typeface="Arial" panose="020B0604020202020204" pitchFamily="34" charset="0"/>
              </a:rPr>
              <a:t>failure </a:t>
            </a:r>
          </a:p>
          <a:p>
            <a:pPr algn="just">
              <a:lnSpc>
                <a:spcPct val="150000"/>
              </a:lnSpc>
            </a:pPr>
            <a:r>
              <a:rPr lang="en-US" sz="2000" dirty="0" smtClean="0">
                <a:latin typeface="Arial (Body)"/>
                <a:cs typeface="Arial" panose="020B0604020202020204" pitchFamily="34" charset="0"/>
              </a:rPr>
              <a:t>		</a:t>
            </a:r>
            <a:r>
              <a:rPr lang="vi-VN" sz="2000" dirty="0" smtClean="0">
                <a:latin typeface="Arial (Body)"/>
                <a:cs typeface="Arial" panose="020B0604020202020204" pitchFamily="34" charset="0"/>
              </a:rPr>
              <a:t>nút-lá  </a:t>
            </a:r>
            <a:r>
              <a:rPr lang="vi-VN" sz="2000" dirty="0">
                <a:latin typeface="Arial (Body)"/>
                <a:cs typeface="Arial" panose="020B0604020202020204" pitchFamily="34" charset="0"/>
              </a:rPr>
              <a:t>Chọn-1-nút-lá(cây-tìm-kiếm, strategy</a:t>
            </a:r>
            <a:r>
              <a:rPr lang="vi-VN" sz="2000" dirty="0" smtClean="0">
                <a:latin typeface="Arial (Body)"/>
                <a:cs typeface="Arial" panose="020B0604020202020204" pitchFamily="34" charset="0"/>
              </a:rPr>
              <a:t>)</a:t>
            </a:r>
            <a:endParaRPr lang="en-US" sz="2000" dirty="0" smtClean="0">
              <a:latin typeface="Arial (Body)"/>
              <a:cs typeface="Arial" panose="020B0604020202020204" pitchFamily="34" charset="0"/>
            </a:endParaRPr>
          </a:p>
          <a:p>
            <a:pPr algn="just">
              <a:lnSpc>
                <a:spcPct val="150000"/>
              </a:lnSpc>
            </a:pPr>
            <a:r>
              <a:rPr lang="en-US" sz="2000" dirty="0">
                <a:latin typeface="Arial (Body)"/>
                <a:cs typeface="Arial" panose="020B0604020202020204" pitchFamily="34" charset="0"/>
              </a:rPr>
              <a:t>	</a:t>
            </a:r>
            <a:r>
              <a:rPr lang="en-US" sz="2000" dirty="0" smtClean="0">
                <a:latin typeface="Arial (Body)"/>
                <a:cs typeface="Arial" panose="020B0604020202020204" pitchFamily="34" charset="0"/>
              </a:rPr>
              <a:t>	</a:t>
            </a:r>
            <a:r>
              <a:rPr lang="vi-VN" sz="2000" b="1" dirty="0" smtClean="0">
                <a:latin typeface="Arial (Body)"/>
                <a:cs typeface="Arial" panose="020B0604020202020204" pitchFamily="34" charset="0"/>
              </a:rPr>
              <a:t>if</a:t>
            </a:r>
            <a:r>
              <a:rPr lang="vi-VN" sz="2000" dirty="0" smtClean="0">
                <a:latin typeface="Arial (Body)"/>
                <a:cs typeface="Arial" panose="020B0604020202020204" pitchFamily="34" charset="0"/>
              </a:rPr>
              <a:t> (</a:t>
            </a:r>
            <a:r>
              <a:rPr lang="vi-VN" sz="2000" dirty="0">
                <a:latin typeface="Arial (Body)"/>
                <a:cs typeface="Arial" panose="020B0604020202020204" pitchFamily="34" charset="0"/>
              </a:rPr>
              <a:t>node-lá là trạng-thái-đích) </a:t>
            </a:r>
            <a:r>
              <a:rPr lang="vi-VN" sz="2000" b="1" dirty="0">
                <a:latin typeface="Arial (Body)"/>
                <a:cs typeface="Arial" panose="020B0604020202020204" pitchFamily="34" charset="0"/>
              </a:rPr>
              <a:t>then </a:t>
            </a:r>
            <a:endParaRPr lang="en-US" sz="2000" b="1" dirty="0" smtClean="0">
              <a:latin typeface="Arial (Body)"/>
              <a:cs typeface="Arial" panose="020B0604020202020204" pitchFamily="34" charset="0"/>
            </a:endParaRPr>
          </a:p>
          <a:p>
            <a:pPr algn="just">
              <a:lnSpc>
                <a:spcPct val="150000"/>
              </a:lnSpc>
            </a:pPr>
            <a:r>
              <a:rPr lang="en-US" sz="2000" dirty="0">
                <a:latin typeface="Arial (Body)"/>
                <a:cs typeface="Arial" panose="020B0604020202020204" pitchFamily="34" charset="0"/>
              </a:rPr>
              <a:t>	</a:t>
            </a:r>
            <a:r>
              <a:rPr lang="en-US" sz="2000" dirty="0" smtClean="0">
                <a:latin typeface="Arial (Body)"/>
                <a:cs typeface="Arial" panose="020B0604020202020204" pitchFamily="34" charset="0"/>
              </a:rPr>
              <a:t>		</a:t>
            </a:r>
            <a:r>
              <a:rPr lang="vi-VN" sz="2000" b="1" dirty="0" smtClean="0">
                <a:latin typeface="Arial (Body)"/>
                <a:cs typeface="Arial" panose="020B0604020202020204" pitchFamily="34" charset="0"/>
              </a:rPr>
              <a:t>return</a:t>
            </a:r>
            <a:r>
              <a:rPr lang="vi-VN" sz="2000" dirty="0" smtClean="0">
                <a:latin typeface="Arial (Body)"/>
                <a:cs typeface="Arial" panose="020B0604020202020204" pitchFamily="34" charset="0"/>
              </a:rPr>
              <a:t> </a:t>
            </a:r>
            <a:r>
              <a:rPr lang="vi-VN" sz="2000" dirty="0">
                <a:latin typeface="Arial (Body)"/>
                <a:cs typeface="Arial" panose="020B0604020202020204" pitchFamily="34" charset="0"/>
              </a:rPr>
              <a:t>Đường-đi(trạng-thái-đầu, nút-lá) </a:t>
            </a:r>
            <a:endParaRPr lang="en-US" sz="2000" dirty="0" smtClean="0">
              <a:latin typeface="Arial (Body)"/>
              <a:cs typeface="Arial" panose="020B0604020202020204" pitchFamily="34" charset="0"/>
            </a:endParaRPr>
          </a:p>
          <a:p>
            <a:pPr algn="just">
              <a:lnSpc>
                <a:spcPct val="150000"/>
              </a:lnSpc>
            </a:pPr>
            <a:r>
              <a:rPr lang="en-US" sz="2000" dirty="0" smtClean="0">
                <a:latin typeface="Arial (Body)"/>
                <a:cs typeface="Arial" panose="020B0604020202020204" pitchFamily="34" charset="0"/>
              </a:rPr>
              <a:t>		</a:t>
            </a:r>
            <a:r>
              <a:rPr lang="vi-VN" sz="2000" b="1" dirty="0" smtClean="0">
                <a:latin typeface="Arial (Body)"/>
                <a:cs typeface="Arial" panose="020B0604020202020204" pitchFamily="34" charset="0"/>
              </a:rPr>
              <a:t>else</a:t>
            </a:r>
            <a:r>
              <a:rPr lang="vi-VN" sz="2000" dirty="0" smtClean="0">
                <a:latin typeface="Arial (Body)"/>
                <a:cs typeface="Arial" panose="020B0604020202020204" pitchFamily="34" charset="0"/>
              </a:rPr>
              <a:t> </a:t>
            </a:r>
            <a:r>
              <a:rPr lang="vi-VN" sz="2000" dirty="0">
                <a:latin typeface="Arial (Body)"/>
                <a:cs typeface="Arial" panose="020B0604020202020204" pitchFamily="34" charset="0"/>
              </a:rPr>
              <a:t>mở-rộng(cây-tìm-kiếm, các-trạng-thái-kề(nút-lá</a:t>
            </a:r>
            <a:r>
              <a:rPr lang="vi-VN" sz="2000" dirty="0" smtClean="0">
                <a:latin typeface="Arial (Body)"/>
                <a:cs typeface="Arial" panose="020B0604020202020204" pitchFamily="34" charset="0"/>
              </a:rPr>
              <a:t>))</a:t>
            </a:r>
            <a:endParaRPr lang="en-US" sz="2000" dirty="0" smtClean="0">
              <a:latin typeface="Arial (Body)"/>
              <a:cs typeface="Arial" panose="020B0604020202020204" pitchFamily="34" charset="0"/>
            </a:endParaRPr>
          </a:p>
          <a:p>
            <a:pPr algn="just">
              <a:lnSpc>
                <a:spcPct val="150000"/>
              </a:lnSpc>
            </a:pPr>
            <a:r>
              <a:rPr lang="en-US" sz="2000" dirty="0">
                <a:latin typeface="Arial (Body)"/>
                <a:cs typeface="Arial" panose="020B0604020202020204" pitchFamily="34" charset="0"/>
              </a:rPr>
              <a:t>	</a:t>
            </a:r>
            <a:r>
              <a:rPr lang="vi-VN" sz="2000" b="1" dirty="0" smtClean="0">
                <a:latin typeface="Arial (Body)"/>
                <a:cs typeface="Arial" panose="020B0604020202020204" pitchFamily="34" charset="0"/>
              </a:rPr>
              <a:t>}</a:t>
            </a:r>
            <a:endParaRPr lang="en-US" sz="2000" b="1" dirty="0" smtClean="0">
              <a:latin typeface="Arial (Body)"/>
              <a:cs typeface="Arial" panose="020B0604020202020204" pitchFamily="34" charset="0"/>
            </a:endParaRPr>
          </a:p>
        </p:txBody>
      </p:sp>
      <p:sp>
        <p:nvSpPr>
          <p:cNvPr id="2" name="Rectangle 1"/>
          <p:cNvSpPr/>
          <p:nvPr/>
        </p:nvSpPr>
        <p:spPr>
          <a:xfrm>
            <a:off x="838199" y="492734"/>
            <a:ext cx="10709564"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spc="300" dirty="0" err="1" smtClean="0">
                <a:solidFill>
                  <a:schemeClr val="bg2"/>
                </a:solidFill>
                <a:latin typeface="Arial" panose="020B0604020202020204" pitchFamily="34" charset="0"/>
                <a:cs typeface="Arial" panose="020B0604020202020204" pitchFamily="34" charset="0"/>
              </a:rPr>
              <a:t>Chiến</a:t>
            </a:r>
            <a:r>
              <a:rPr lang="en-US" sz="2800" b="1" spc="300" dirty="0" smtClean="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lược</a:t>
            </a:r>
            <a:r>
              <a:rPr lang="en-US" sz="2800" b="1" spc="300" dirty="0" smtClean="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tìm</a:t>
            </a:r>
            <a:r>
              <a:rPr lang="en-US" sz="2800" b="1" spc="300" dirty="0" smtClean="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kiếm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lời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giải</a:t>
            </a:r>
            <a:endParaRPr lang="en-US" sz="2800" b="1" spc="300" dirty="0">
              <a:solidFill>
                <a:schemeClr val="bg2"/>
              </a:solidFill>
              <a:latin typeface="Arial" panose="020B0604020202020204" pitchFamily="34" charset="0"/>
              <a:cs typeface="Arial" panose="020B0604020202020204" pitchFamily="34" charset="0"/>
            </a:endParaRPr>
          </a:p>
        </p:txBody>
      </p:sp>
      <p:sp>
        <p:nvSpPr>
          <p:cNvPr id="3" name="Oval 2"/>
          <p:cNvSpPr/>
          <p:nvPr/>
        </p:nvSpPr>
        <p:spPr>
          <a:xfrm>
            <a:off x="10377055" y="1482436"/>
            <a:ext cx="429490" cy="38792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 name="Oval 4"/>
          <p:cNvSpPr/>
          <p:nvPr/>
        </p:nvSpPr>
        <p:spPr>
          <a:xfrm>
            <a:off x="10397838" y="2347443"/>
            <a:ext cx="429490" cy="3879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 name="Oval 5"/>
          <p:cNvSpPr/>
          <p:nvPr/>
        </p:nvSpPr>
        <p:spPr>
          <a:xfrm>
            <a:off x="11139055" y="3187093"/>
            <a:ext cx="429490" cy="38792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7" name="Oval 6"/>
          <p:cNvSpPr/>
          <p:nvPr/>
        </p:nvSpPr>
        <p:spPr>
          <a:xfrm>
            <a:off x="9788237" y="3187093"/>
            <a:ext cx="429490" cy="38792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 name="Oval 7"/>
          <p:cNvSpPr/>
          <p:nvPr/>
        </p:nvSpPr>
        <p:spPr>
          <a:xfrm>
            <a:off x="9296400" y="4097342"/>
            <a:ext cx="429490" cy="38792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 name="Oval 8"/>
          <p:cNvSpPr/>
          <p:nvPr/>
        </p:nvSpPr>
        <p:spPr>
          <a:xfrm>
            <a:off x="10591800" y="4097342"/>
            <a:ext cx="429490" cy="387928"/>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cxnSp>
        <p:nvCxnSpPr>
          <p:cNvPr id="12" name="Straight Arrow Connector 11"/>
          <p:cNvCxnSpPr>
            <a:stCxn id="3" idx="4"/>
            <a:endCxn id="5" idx="0"/>
          </p:cNvCxnSpPr>
          <p:nvPr/>
        </p:nvCxnSpPr>
        <p:spPr>
          <a:xfrm>
            <a:off x="10591800" y="1870364"/>
            <a:ext cx="0" cy="47707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7" idx="7"/>
          </p:cNvCxnSpPr>
          <p:nvPr/>
        </p:nvCxnSpPr>
        <p:spPr>
          <a:xfrm flipH="1">
            <a:off x="10154830" y="2735371"/>
            <a:ext cx="416188" cy="5085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9" idx="1"/>
          </p:cNvCxnSpPr>
          <p:nvPr/>
        </p:nvCxnSpPr>
        <p:spPr>
          <a:xfrm>
            <a:off x="10137789" y="3542247"/>
            <a:ext cx="516908" cy="6119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6925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7" name="Rectangle 26"/>
          <p:cNvSpPr/>
          <p:nvPr/>
        </p:nvSpPr>
        <p:spPr>
          <a:xfrm>
            <a:off x="858981" y="1139749"/>
            <a:ext cx="10709564" cy="3416320"/>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vi-VN" sz="2400" dirty="0">
                <a:latin typeface="Arial (Body)"/>
                <a:cs typeface="Arial" panose="020B0604020202020204" pitchFamily="34" charset="0"/>
              </a:rPr>
              <a:t>Trong giải thuật chung này, chiến lược tìm kiếm (strategy) sẽ quyết định việc chọn nút </a:t>
            </a:r>
            <a:r>
              <a:rPr lang="vi-VN" sz="2400" dirty="0" smtClean="0">
                <a:latin typeface="Arial (Body)"/>
                <a:cs typeface="Arial" panose="020B0604020202020204" pitchFamily="34" charset="0"/>
              </a:rPr>
              <a:t>lá</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nào </a:t>
            </a:r>
            <a:r>
              <a:rPr lang="vi-VN" sz="2400" dirty="0">
                <a:latin typeface="Arial (Body)"/>
                <a:cs typeface="Arial" panose="020B0604020202020204" pitchFamily="34" charset="0"/>
              </a:rPr>
              <a:t>trong số nút lá của cây để mở rộng cây tìm kiếm, ví dụ như nút lá nào xuất hiện </a:t>
            </a:r>
            <a:r>
              <a:rPr lang="vi-VN" sz="2400" dirty="0" smtClean="0">
                <a:latin typeface="Arial (Body)"/>
                <a:cs typeface="Arial" panose="020B0604020202020204" pitchFamily="34" charset="0"/>
              </a:rPr>
              <a:t>trong</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cây </a:t>
            </a:r>
            <a:r>
              <a:rPr lang="vi-VN" sz="2400" dirty="0">
                <a:latin typeface="Arial (Body)"/>
                <a:cs typeface="Arial" panose="020B0604020202020204" pitchFamily="34" charset="0"/>
              </a:rPr>
              <a:t>sớm hơn thì được chọn trước để phát triển cây (đây là chiến lược tìm kiếm theo chiều </a:t>
            </a:r>
            <a:r>
              <a:rPr lang="vi-VN" sz="2400" dirty="0" smtClean="0">
                <a:latin typeface="Arial (Body)"/>
                <a:cs typeface="Arial" panose="020B0604020202020204" pitchFamily="34" charset="0"/>
              </a:rPr>
              <a:t>rộng),</a:t>
            </a:r>
            <a:endParaRPr lang="en-US" sz="2400" dirty="0" smtClean="0">
              <a:latin typeface="Arial (Body)"/>
              <a:cs typeface="Arial" panose="020B0604020202020204" pitchFamily="34" charset="0"/>
            </a:endParaRPr>
          </a:p>
          <a:p>
            <a:pPr marL="342900" indent="-342900" algn="just">
              <a:lnSpc>
                <a:spcPct val="150000"/>
              </a:lnSpc>
              <a:buFont typeface="Wingdings" panose="05000000000000000000" pitchFamily="2" charset="2"/>
              <a:buChar char="q"/>
            </a:pPr>
            <a:r>
              <a:rPr lang="en-US" sz="2400" dirty="0" smtClean="0">
                <a:latin typeface="Arial (Body)"/>
                <a:cs typeface="Arial" panose="020B0604020202020204" pitchFamily="34" charset="0"/>
              </a:rPr>
              <a:t>H</a:t>
            </a:r>
            <a:r>
              <a:rPr lang="vi-VN" sz="2400" dirty="0" smtClean="0">
                <a:latin typeface="Arial (Body)"/>
                <a:cs typeface="Arial" panose="020B0604020202020204" pitchFamily="34" charset="0"/>
              </a:rPr>
              <a:t>oặc </a:t>
            </a:r>
            <a:r>
              <a:rPr lang="vi-VN" sz="2400" dirty="0">
                <a:latin typeface="Arial (Body)"/>
                <a:cs typeface="Arial" panose="020B0604020202020204" pitchFamily="34" charset="0"/>
              </a:rPr>
              <a:t>nút lá nào xuất hiện sau thì được chọn để mở rộng cây (đây là chiến lược </a:t>
            </a:r>
            <a:r>
              <a:rPr lang="vi-VN" sz="2400" dirty="0" smtClean="0">
                <a:latin typeface="Arial (Body)"/>
                <a:cs typeface="Arial" panose="020B0604020202020204" pitchFamily="34" charset="0"/>
              </a:rPr>
              <a:t>tìm</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kiếm </a:t>
            </a:r>
            <a:r>
              <a:rPr lang="vi-VN" sz="2400" dirty="0">
                <a:latin typeface="Arial (Body)"/>
                <a:cs typeface="Arial" panose="020B0604020202020204" pitchFamily="34" charset="0"/>
              </a:rPr>
              <a:t>theo chiều sâu).</a:t>
            </a:r>
            <a:endParaRPr lang="en-US" sz="2400" b="1" dirty="0" smtClean="0">
              <a:latin typeface="Arial (Body)"/>
              <a:cs typeface="Arial" panose="020B0604020202020204" pitchFamily="34" charset="0"/>
            </a:endParaRPr>
          </a:p>
        </p:txBody>
      </p:sp>
      <p:sp>
        <p:nvSpPr>
          <p:cNvPr id="2" name="Rectangle 1"/>
          <p:cNvSpPr/>
          <p:nvPr/>
        </p:nvSpPr>
        <p:spPr>
          <a:xfrm>
            <a:off x="858981" y="464522"/>
            <a:ext cx="10709564"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spc="300" dirty="0" err="1" smtClean="0">
                <a:solidFill>
                  <a:schemeClr val="bg2"/>
                </a:solidFill>
                <a:latin typeface="Arial" panose="020B0604020202020204" pitchFamily="34" charset="0"/>
                <a:cs typeface="Arial" panose="020B0604020202020204" pitchFamily="34" charset="0"/>
              </a:rPr>
              <a:t>Chiến</a:t>
            </a:r>
            <a:r>
              <a:rPr lang="en-US" sz="2800" b="1" spc="300" dirty="0" smtClean="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lược</a:t>
            </a:r>
            <a:r>
              <a:rPr lang="en-US" sz="2800" b="1" spc="300" dirty="0" smtClean="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tìm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kiếm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lời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giải</a:t>
            </a:r>
            <a:endParaRPr lang="en-US" sz="2800" b="1" spc="300" dirty="0">
              <a:solidFill>
                <a:schemeClr val="bg2"/>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4324" y="3987079"/>
            <a:ext cx="2095500" cy="2790825"/>
          </a:xfrm>
          <a:prstGeom prst="rect">
            <a:avLst/>
          </a:prstGeom>
        </p:spPr>
      </p:pic>
      <p:sp>
        <p:nvSpPr>
          <p:cNvPr id="10" name="Rectangle 2"/>
          <p:cNvSpPr>
            <a:spLocks noChangeArrowheads="1"/>
          </p:cNvSpPr>
          <p:nvPr/>
        </p:nvSpPr>
        <p:spPr bwMode="auto">
          <a:xfrm>
            <a:off x="5773305" y="4708076"/>
            <a:ext cx="422101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en-US" sz="2000" b="1" i="1" u="none" strike="noStrike" cap="none" normalizeH="0" baseline="0" dirty="0" smtClean="0">
                <a:ln>
                  <a:noFill/>
                </a:ln>
                <a:solidFill>
                  <a:srgbClr val="222222"/>
                </a:solidFill>
                <a:effectLst/>
                <a:latin typeface="Arial" panose="020B0604020202020204" pitchFamily="34" charset="0"/>
              </a:rPr>
              <a:t>Konrad </a:t>
            </a:r>
            <a:r>
              <a:rPr kumimoji="0" lang="en-US" altLang="en-US" sz="2000" b="1" i="1" u="none" strike="noStrike" cap="none" normalizeH="0" baseline="0" dirty="0" err="1" smtClean="0">
                <a:ln>
                  <a:noFill/>
                </a:ln>
                <a:solidFill>
                  <a:srgbClr val="222222"/>
                </a:solidFill>
                <a:effectLst/>
                <a:latin typeface="Arial" panose="020B0604020202020204" pitchFamily="34" charset="0"/>
              </a:rPr>
              <a:t>Zuse</a:t>
            </a:r>
            <a:r>
              <a:rPr kumimoji="0" lang="en-US" altLang="en-US" sz="2000" b="0" i="1"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  - </a:t>
            </a:r>
            <a:r>
              <a:rPr lang="en-US" sz="2000" dirty="0"/>
              <a:t>1945</a:t>
            </a:r>
            <a:endParaRPr kumimoji="0" lang="en-US" altLang="en-US" sz="2000" b="0" i="1" u="none" strike="noStrike" cap="none" normalizeH="0" baseline="0" dirty="0" smtClean="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(22/6/1910 – 18/121995)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i="1" dirty="0" err="1" smtClean="0">
                <a:solidFill>
                  <a:srgbClr val="222222"/>
                </a:solidFill>
                <a:cs typeface="Arial" panose="020B0604020202020204" pitchFamily="34" charset="0"/>
              </a:rPr>
              <a:t>BFS</a:t>
            </a:r>
            <a:r>
              <a:rPr lang="en-US" altLang="en-US" sz="2000" i="1" dirty="0" smtClean="0">
                <a:solidFill>
                  <a:srgbClr val="222222"/>
                </a:solidFill>
                <a:cs typeface="Arial" panose="020B0604020202020204" pitchFamily="34" charset="0"/>
              </a:rPr>
              <a:t> algorithm</a:t>
            </a:r>
            <a:endParaRPr kumimoji="0" lang="en-US" altLang="en-US" sz="2000" b="0" i="1" u="none" strike="noStrike" cap="none" normalizeH="0" baseline="0" dirty="0" smtClean="0">
              <a:ln>
                <a:noFill/>
              </a:ln>
              <a:solidFill>
                <a:schemeClr val="tx1"/>
              </a:solidFill>
              <a:effectLst/>
              <a:latin typeface="Arial" panose="020B0604020202020204" pitchFamily="34" charset="0"/>
            </a:endParaRPr>
          </a:p>
        </p:txBody>
      </p:sp>
      <p:sp>
        <p:nvSpPr>
          <p:cNvPr id="15" name="Rectangle 2"/>
          <p:cNvSpPr>
            <a:spLocks noChangeArrowheads="1"/>
          </p:cNvSpPr>
          <p:nvPr/>
        </p:nvSpPr>
        <p:spPr bwMode="auto">
          <a:xfrm>
            <a:off x="858981" y="6162351"/>
            <a:ext cx="456767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sz="2000" b="1" dirty="0"/>
              <a:t>Charles Pierre </a:t>
            </a:r>
            <a:r>
              <a:rPr lang="en-US" sz="2000" b="1" dirty="0" err="1" smtClean="0"/>
              <a:t>Trémaux</a:t>
            </a:r>
            <a:r>
              <a:rPr lang="en-US" sz="2000" b="1" dirty="0" smtClean="0"/>
              <a:t> </a:t>
            </a:r>
            <a:r>
              <a:rPr lang="en-US" sz="2000" dirty="0" smtClean="0"/>
              <a:t>(19th-century)</a:t>
            </a:r>
          </a:p>
          <a:p>
            <a:pPr lvl="0"/>
            <a:r>
              <a:rPr lang="en-US" altLang="en-US" sz="2000" i="1" dirty="0" err="1" smtClean="0">
                <a:solidFill>
                  <a:srgbClr val="222222"/>
                </a:solidFill>
                <a:cs typeface="Arial" panose="020B0604020202020204" pitchFamily="34" charset="0"/>
              </a:rPr>
              <a:t>DFS</a:t>
            </a:r>
            <a:r>
              <a:rPr lang="en-US" altLang="en-US" sz="2000" i="1" dirty="0" smtClean="0">
                <a:solidFill>
                  <a:srgbClr val="222222"/>
                </a:solidFill>
                <a:cs typeface="Arial" panose="020B0604020202020204" pitchFamily="34" charset="0"/>
              </a:rPr>
              <a:t> </a:t>
            </a:r>
            <a:r>
              <a:rPr lang="en-US" altLang="en-US" sz="2000" i="1" dirty="0">
                <a:solidFill>
                  <a:srgbClr val="222222"/>
                </a:solidFill>
                <a:cs typeface="Arial" panose="020B0604020202020204" pitchFamily="34" charset="0"/>
              </a:rPr>
              <a:t>algorithm</a:t>
            </a:r>
            <a:endParaRPr kumimoji="0" lang="en-US" altLang="en-US" sz="2000" b="0" i="1" u="none" strike="noStrike" cap="none" normalizeH="0" baseline="0" dirty="0" smtClean="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370" y="4425475"/>
            <a:ext cx="1819701" cy="1819701"/>
          </a:xfrm>
          <a:prstGeom prst="rect">
            <a:avLst/>
          </a:prstGeom>
        </p:spPr>
      </p:pic>
    </p:spTree>
    <p:extLst>
      <p:ext uri="{BB962C8B-B14F-4D97-AF65-F5344CB8AC3E}">
        <p14:creationId xmlns:p14="http://schemas.microsoft.com/office/powerpoint/2010/main" val="34234532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7" name="Rectangle 26"/>
          <p:cNvSpPr/>
          <p:nvPr/>
        </p:nvSpPr>
        <p:spPr>
          <a:xfrm>
            <a:off x="858981" y="1139749"/>
            <a:ext cx="10709564" cy="2308324"/>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vi-VN" sz="2400" b="1" dirty="0">
                <a:solidFill>
                  <a:srgbClr val="0070C0"/>
                </a:solidFill>
                <a:latin typeface="Arial (Body)"/>
                <a:cs typeface="Arial" panose="020B0604020202020204" pitchFamily="34" charset="0"/>
              </a:rPr>
              <a:t>Hàng</a:t>
            </a:r>
            <a:r>
              <a:rPr lang="vi-VN" sz="2400" dirty="0">
                <a:latin typeface="Arial (Body)"/>
                <a:cs typeface="Arial" panose="020B0604020202020204" pitchFamily="34" charset="0"/>
              </a:rPr>
              <a:t> </a:t>
            </a:r>
            <a:r>
              <a:rPr lang="vi-VN" sz="2400" b="1" dirty="0">
                <a:solidFill>
                  <a:srgbClr val="0070C0"/>
                </a:solidFill>
                <a:latin typeface="Arial (Body)"/>
                <a:cs typeface="Arial" panose="020B0604020202020204" pitchFamily="34" charset="0"/>
              </a:rPr>
              <a:t>đợi</a:t>
            </a:r>
            <a:r>
              <a:rPr lang="vi-VN" sz="2400" dirty="0">
                <a:latin typeface="Arial (Body)"/>
                <a:cs typeface="Arial" panose="020B0604020202020204" pitchFamily="34" charset="0"/>
              </a:rPr>
              <a:t> sẽ lưu các trạng thái lá của cây và trạng thái nào </a:t>
            </a:r>
            <a:r>
              <a:rPr lang="vi-VN" sz="2400" dirty="0" smtClean="0">
                <a:latin typeface="Arial (Body)"/>
                <a:cs typeface="Arial" panose="020B0604020202020204" pitchFamily="34" charset="0"/>
              </a:rPr>
              <a:t>được</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đưa </a:t>
            </a:r>
            <a:r>
              <a:rPr lang="vi-VN" sz="2400" b="1" dirty="0">
                <a:solidFill>
                  <a:srgbClr val="0070C0"/>
                </a:solidFill>
                <a:latin typeface="Arial (Body)"/>
                <a:cs typeface="Arial" panose="020B0604020202020204" pitchFamily="34" charset="0"/>
              </a:rPr>
              <a:t>vào</a:t>
            </a:r>
            <a:r>
              <a:rPr lang="vi-VN" sz="2400" dirty="0">
                <a:solidFill>
                  <a:srgbClr val="0070C0"/>
                </a:solidFill>
                <a:latin typeface="Arial (Body)"/>
                <a:cs typeface="Arial" panose="020B0604020202020204" pitchFamily="34" charset="0"/>
              </a:rPr>
              <a:t> </a:t>
            </a:r>
            <a:r>
              <a:rPr lang="vi-VN" sz="2400" dirty="0">
                <a:latin typeface="Arial (Body)"/>
                <a:cs typeface="Arial" panose="020B0604020202020204" pitchFamily="34" charset="0"/>
              </a:rPr>
              <a:t>hàng đợi </a:t>
            </a:r>
            <a:r>
              <a:rPr lang="vi-VN" sz="2400" b="1" dirty="0">
                <a:solidFill>
                  <a:srgbClr val="0070C0"/>
                </a:solidFill>
                <a:latin typeface="Arial (Body)"/>
                <a:cs typeface="Arial" panose="020B0604020202020204" pitchFamily="34" charset="0"/>
              </a:rPr>
              <a:t>trước</a:t>
            </a:r>
            <a:r>
              <a:rPr lang="vi-VN" sz="2400" dirty="0">
                <a:solidFill>
                  <a:srgbClr val="0070C0"/>
                </a:solidFill>
                <a:latin typeface="Arial (Body)"/>
                <a:cs typeface="Arial" panose="020B0604020202020204" pitchFamily="34" charset="0"/>
              </a:rPr>
              <a:t> </a:t>
            </a:r>
            <a:r>
              <a:rPr lang="vi-VN" sz="2400" dirty="0">
                <a:latin typeface="Arial (Body)"/>
                <a:cs typeface="Arial" panose="020B0604020202020204" pitchFamily="34" charset="0"/>
              </a:rPr>
              <a:t>sẽ được lấy </a:t>
            </a:r>
            <a:r>
              <a:rPr lang="vi-VN" sz="2400" b="1" dirty="0">
                <a:solidFill>
                  <a:srgbClr val="0070C0"/>
                </a:solidFill>
                <a:latin typeface="Arial (Body)"/>
                <a:cs typeface="Arial" panose="020B0604020202020204" pitchFamily="34" charset="0"/>
              </a:rPr>
              <a:t>ra</a:t>
            </a:r>
            <a:r>
              <a:rPr lang="vi-VN" sz="2400" dirty="0">
                <a:solidFill>
                  <a:srgbClr val="0070C0"/>
                </a:solidFill>
                <a:latin typeface="Arial (Body)"/>
                <a:cs typeface="Arial" panose="020B0604020202020204" pitchFamily="34" charset="0"/>
              </a:rPr>
              <a:t> </a:t>
            </a:r>
            <a:r>
              <a:rPr lang="vi-VN" sz="2400" b="1" dirty="0">
                <a:solidFill>
                  <a:srgbClr val="0070C0"/>
                </a:solidFill>
                <a:latin typeface="Arial (Body)"/>
                <a:cs typeface="Arial" panose="020B0604020202020204" pitchFamily="34" charset="0"/>
              </a:rPr>
              <a:t>trước</a:t>
            </a:r>
            <a:r>
              <a:rPr lang="vi-VN" sz="2400" dirty="0">
                <a:latin typeface="Arial (Body)"/>
                <a:cs typeface="Arial" panose="020B0604020202020204" pitchFamily="34" charset="0"/>
              </a:rPr>
              <a:t>, còn </a:t>
            </a:r>
            <a:r>
              <a:rPr lang="vi-VN" sz="2400" b="1" dirty="0">
                <a:solidFill>
                  <a:srgbClr val="FF0000"/>
                </a:solidFill>
                <a:latin typeface="Arial (Body)"/>
                <a:cs typeface="Arial" panose="020B0604020202020204" pitchFamily="34" charset="0"/>
              </a:rPr>
              <a:t>ngăn xếp </a:t>
            </a:r>
            <a:r>
              <a:rPr lang="vi-VN" sz="2400" dirty="0">
                <a:latin typeface="Arial (Body)"/>
                <a:cs typeface="Arial" panose="020B0604020202020204" pitchFamily="34" charset="0"/>
              </a:rPr>
              <a:t>là cấu trúc dữ liệu lưu </a:t>
            </a:r>
            <a:r>
              <a:rPr lang="vi-VN" sz="2400" dirty="0" smtClean="0">
                <a:latin typeface="Arial (Body)"/>
                <a:cs typeface="Arial" panose="020B0604020202020204" pitchFamily="34" charset="0"/>
              </a:rPr>
              <a:t>trạng</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thái lá của cây tìm kiếm và việc chọn nút lá của cây sẽ theo kiểu </a:t>
            </a:r>
            <a:r>
              <a:rPr lang="vi-VN" sz="2400" b="1" dirty="0" smtClean="0">
                <a:solidFill>
                  <a:srgbClr val="FF0000"/>
                </a:solidFill>
                <a:latin typeface="Arial (Body)"/>
                <a:cs typeface="Arial" panose="020B0604020202020204" pitchFamily="34" charset="0"/>
              </a:rPr>
              <a:t>vào</a:t>
            </a:r>
            <a:r>
              <a:rPr lang="vi-VN" sz="2400" dirty="0" smtClean="0">
                <a:latin typeface="Arial (Body)"/>
                <a:cs typeface="Arial" panose="020B0604020202020204" pitchFamily="34" charset="0"/>
              </a:rPr>
              <a:t> </a:t>
            </a:r>
            <a:r>
              <a:rPr lang="vi-VN" sz="2400" b="1" dirty="0" smtClean="0">
                <a:solidFill>
                  <a:srgbClr val="FF0000"/>
                </a:solidFill>
                <a:latin typeface="Arial (Body)"/>
                <a:cs typeface="Arial" panose="020B0604020202020204" pitchFamily="34" charset="0"/>
              </a:rPr>
              <a:t>trước</a:t>
            </a:r>
            <a:r>
              <a:rPr lang="vi-VN" sz="2400" dirty="0" smtClean="0">
                <a:latin typeface="Arial (Body)"/>
                <a:cs typeface="Arial" panose="020B0604020202020204" pitchFamily="34" charset="0"/>
              </a:rPr>
              <a:t> </a:t>
            </a:r>
            <a:r>
              <a:rPr lang="vi-VN" sz="2400" b="1" dirty="0" smtClean="0">
                <a:solidFill>
                  <a:srgbClr val="FF0000"/>
                </a:solidFill>
                <a:latin typeface="Arial (Body)"/>
                <a:cs typeface="Arial" panose="020B0604020202020204" pitchFamily="34" charset="0"/>
              </a:rPr>
              <a:t>ra</a:t>
            </a:r>
            <a:r>
              <a:rPr lang="vi-VN" sz="2400" dirty="0" smtClean="0">
                <a:latin typeface="Arial (Body)"/>
                <a:cs typeface="Arial" panose="020B0604020202020204" pitchFamily="34" charset="0"/>
              </a:rPr>
              <a:t> </a:t>
            </a:r>
            <a:r>
              <a:rPr lang="vi-VN" sz="2400" b="1" dirty="0" smtClean="0">
                <a:solidFill>
                  <a:srgbClr val="FF0000"/>
                </a:solidFill>
                <a:latin typeface="Arial (Body)"/>
                <a:cs typeface="Arial" panose="020B0604020202020204" pitchFamily="34" charset="0"/>
              </a:rPr>
              <a:t>sau</a:t>
            </a:r>
            <a:r>
              <a:rPr lang="en-US" sz="2400" dirty="0">
                <a:latin typeface="Arial (Body)"/>
                <a:cs typeface="Arial" panose="020B0604020202020204" pitchFamily="34" charset="0"/>
              </a:rPr>
              <a:t>.</a:t>
            </a:r>
            <a:endParaRPr lang="en-US" sz="2400" b="1" dirty="0" smtClean="0">
              <a:latin typeface="Arial (Body)"/>
              <a:cs typeface="Arial" panose="020B0604020202020204" pitchFamily="34" charset="0"/>
            </a:endParaRPr>
          </a:p>
        </p:txBody>
      </p:sp>
      <p:sp>
        <p:nvSpPr>
          <p:cNvPr id="2" name="Rectangle 1"/>
          <p:cNvSpPr/>
          <p:nvPr/>
        </p:nvSpPr>
        <p:spPr>
          <a:xfrm>
            <a:off x="858981" y="464522"/>
            <a:ext cx="10709564"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spc="300" dirty="0" err="1" smtClean="0">
                <a:solidFill>
                  <a:schemeClr val="bg2"/>
                </a:solidFill>
                <a:latin typeface="Arial" panose="020B0604020202020204" pitchFamily="34" charset="0"/>
                <a:cs typeface="Arial" panose="020B0604020202020204" pitchFamily="34" charset="0"/>
              </a:rPr>
              <a:t>Cấu</a:t>
            </a:r>
            <a:r>
              <a:rPr lang="en-US" sz="2800" b="1" spc="300" dirty="0" smtClean="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trúc</a:t>
            </a:r>
            <a:r>
              <a:rPr lang="en-US" sz="2800" b="1" spc="300" dirty="0" smtClean="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dữ</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liệu</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cho</a:t>
            </a:r>
            <a:r>
              <a:rPr lang="en-US" sz="2800" b="1" spc="300" dirty="0" smtClean="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giải</a:t>
            </a:r>
            <a:r>
              <a:rPr lang="en-US" sz="2800" b="1" spc="300" dirty="0" smtClean="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thuật</a:t>
            </a:r>
            <a:r>
              <a:rPr lang="en-US" sz="2800" b="1" spc="300" dirty="0" smtClean="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tìm</a:t>
            </a:r>
            <a:r>
              <a:rPr lang="en-US" sz="2800" b="1" spc="300" dirty="0" smtClean="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kiếm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lời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giải</a:t>
            </a:r>
            <a:endParaRPr lang="en-US" sz="2800" b="1" spc="300" dirty="0">
              <a:solidFill>
                <a:schemeClr val="bg2"/>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024" y="3722961"/>
            <a:ext cx="5990471" cy="22729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6979" y="3052716"/>
            <a:ext cx="1841566" cy="218225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1479" y="3052716"/>
            <a:ext cx="2095500" cy="2943225"/>
          </a:xfrm>
          <a:prstGeom prst="rect">
            <a:avLst/>
          </a:prstGeom>
        </p:spPr>
      </p:pic>
      <p:sp>
        <p:nvSpPr>
          <p:cNvPr id="8" name="Rectangle 7"/>
          <p:cNvSpPr/>
          <p:nvPr/>
        </p:nvSpPr>
        <p:spPr>
          <a:xfrm>
            <a:off x="9519547" y="5472721"/>
            <a:ext cx="2256430" cy="523220"/>
          </a:xfrm>
          <a:prstGeom prst="rect">
            <a:avLst/>
          </a:prstGeom>
        </p:spPr>
        <p:txBody>
          <a:bodyPr wrap="square">
            <a:spAutoFit/>
          </a:bodyPr>
          <a:lstStyle/>
          <a:p>
            <a:pPr algn="ctr"/>
            <a:r>
              <a:rPr lang="en-US" sz="1400" b="1" i="1" dirty="0">
                <a:solidFill>
                  <a:srgbClr val="222222"/>
                </a:solidFill>
                <a:latin typeface="Arial" panose="020B0604020202020204" pitchFamily="34" charset="0"/>
              </a:rPr>
              <a:t>Donald Ervin </a:t>
            </a:r>
            <a:r>
              <a:rPr lang="en-US" sz="1400" b="1" i="1" dirty="0" smtClean="0">
                <a:solidFill>
                  <a:srgbClr val="222222"/>
                </a:solidFill>
                <a:latin typeface="Arial" panose="020B0604020202020204" pitchFamily="34" charset="0"/>
              </a:rPr>
              <a:t>Knuth </a:t>
            </a:r>
          </a:p>
          <a:p>
            <a:pPr algn="ctr"/>
            <a:r>
              <a:rPr lang="en-US" sz="1400" b="1" i="1" dirty="0" smtClean="0">
                <a:solidFill>
                  <a:srgbClr val="222222"/>
                </a:solidFill>
                <a:latin typeface="Arial" panose="020B0604020202020204" pitchFamily="34" charset="0"/>
              </a:rPr>
              <a:t>(</a:t>
            </a:r>
            <a:r>
              <a:rPr lang="en-US" sz="1400" i="1" dirty="0" smtClean="0">
                <a:solidFill>
                  <a:srgbClr val="222222"/>
                </a:solidFill>
                <a:latin typeface="Arial" panose="020B0604020202020204" pitchFamily="34" charset="0"/>
              </a:rPr>
              <a:t>10/01/1938</a:t>
            </a:r>
            <a:r>
              <a:rPr lang="en-US" sz="1400" i="1" dirty="0">
                <a:solidFill>
                  <a:srgbClr val="222222"/>
                </a:solidFill>
                <a:latin typeface="Arial" panose="020B0604020202020204" pitchFamily="34" charset="0"/>
              </a:rPr>
              <a:t>)</a:t>
            </a:r>
            <a:endParaRPr lang="en-US" sz="1400" i="1" dirty="0"/>
          </a:p>
        </p:txBody>
      </p:sp>
    </p:spTree>
    <p:extLst>
      <p:ext uri="{BB962C8B-B14F-4D97-AF65-F5344CB8AC3E}">
        <p14:creationId xmlns:p14="http://schemas.microsoft.com/office/powerpoint/2010/main" val="37885879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p:cNvSpPr/>
          <p:nvPr/>
        </p:nvSpPr>
        <p:spPr>
          <a:xfrm>
            <a:off x="858981" y="464522"/>
            <a:ext cx="10709564"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spc="300" dirty="0" err="1" smtClean="0">
                <a:solidFill>
                  <a:schemeClr val="bg2"/>
                </a:solidFill>
                <a:latin typeface="Arial" panose="020B0604020202020204" pitchFamily="34" charset="0"/>
                <a:cs typeface="Arial" panose="020B0604020202020204" pitchFamily="34" charset="0"/>
              </a:rPr>
              <a:t>Cấu</a:t>
            </a:r>
            <a:r>
              <a:rPr lang="en-US" sz="2800" b="1" spc="300" dirty="0" smtClean="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trúc</a:t>
            </a:r>
            <a:r>
              <a:rPr lang="en-US" sz="2800" b="1" spc="300" dirty="0" smtClean="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dữ</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liệu</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cho</a:t>
            </a:r>
            <a:r>
              <a:rPr lang="en-US" sz="2800" b="1" spc="300" dirty="0" smtClean="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giải</a:t>
            </a:r>
            <a:r>
              <a:rPr lang="en-US" sz="2800" b="1" spc="300" dirty="0" smtClean="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thuật</a:t>
            </a:r>
            <a:r>
              <a:rPr lang="en-US" sz="2800" b="1" spc="300" dirty="0" smtClean="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tìm</a:t>
            </a:r>
            <a:r>
              <a:rPr lang="en-US" sz="2800" b="1" spc="300" dirty="0" smtClean="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kiếm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lời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giải</a:t>
            </a:r>
            <a:endParaRPr lang="en-US" sz="2800" b="1" spc="300" dirty="0">
              <a:solidFill>
                <a:schemeClr val="bg2"/>
              </a:solidFill>
              <a:latin typeface="Arial" panose="020B0604020202020204" pitchFamily="34" charset="0"/>
              <a:cs typeface="Arial" panose="020B0604020202020204" pitchFamily="34" charset="0"/>
            </a:endParaRPr>
          </a:p>
        </p:txBody>
      </p:sp>
      <p:sp>
        <p:nvSpPr>
          <p:cNvPr id="3" name="Rectangle 2"/>
          <p:cNvSpPr/>
          <p:nvPr/>
        </p:nvSpPr>
        <p:spPr>
          <a:xfrm>
            <a:off x="382137" y="1303523"/>
            <a:ext cx="7656394" cy="4524315"/>
          </a:xfrm>
          <a:prstGeom prst="rect">
            <a:avLst/>
          </a:prstGeom>
        </p:spPr>
        <p:txBody>
          <a:bodyPr wrap="square">
            <a:spAutoFit/>
          </a:bodyPr>
          <a:lstStyle/>
          <a:p>
            <a:r>
              <a:rPr lang="en-US" b="1" dirty="0"/>
              <a:t>Function</a:t>
            </a:r>
            <a:r>
              <a:rPr lang="en-US" dirty="0"/>
              <a:t> </a:t>
            </a:r>
            <a:r>
              <a:rPr lang="en-US" dirty="0" err="1"/>
              <a:t>General_Search</a:t>
            </a:r>
            <a:r>
              <a:rPr lang="en-US" dirty="0"/>
              <a:t>(problem, Queue/Stack) returns a solution, or failure</a:t>
            </a:r>
          </a:p>
          <a:p>
            <a:r>
              <a:rPr lang="en-US" dirty="0"/>
              <a:t> Queue/Stack  </a:t>
            </a:r>
            <a:r>
              <a:rPr lang="en-US" dirty="0" err="1"/>
              <a:t>make_queue</a:t>
            </a:r>
            <a:r>
              <a:rPr lang="en-US" dirty="0"/>
              <a:t>/</a:t>
            </a:r>
            <a:r>
              <a:rPr lang="en-US" dirty="0" err="1"/>
              <a:t>make_stack</a:t>
            </a:r>
            <a:r>
              <a:rPr lang="en-US" dirty="0"/>
              <a:t>(make-node(initial-state[problem]));</a:t>
            </a:r>
          </a:p>
          <a:p>
            <a:r>
              <a:rPr lang="en-US" dirty="0"/>
              <a:t> </a:t>
            </a:r>
            <a:r>
              <a:rPr lang="en-US" dirty="0" smtClean="0"/>
              <a:t>father(initial-state[problem</a:t>
            </a:r>
            <a:r>
              <a:rPr lang="en-US" dirty="0"/>
              <a:t>]) = empty;</a:t>
            </a:r>
          </a:p>
          <a:p>
            <a:r>
              <a:rPr lang="en-US" dirty="0"/>
              <a:t> </a:t>
            </a:r>
          </a:p>
          <a:p>
            <a:r>
              <a:rPr lang="en-US" b="1" dirty="0"/>
              <a:t>while (1) </a:t>
            </a:r>
          </a:p>
          <a:p>
            <a:r>
              <a:rPr lang="en-US" dirty="0"/>
              <a:t>   </a:t>
            </a:r>
            <a:r>
              <a:rPr lang="en-US" b="1" dirty="0"/>
              <a:t>if</a:t>
            </a:r>
            <a:r>
              <a:rPr lang="en-US" dirty="0"/>
              <a:t> Queue/Stack is empty </a:t>
            </a:r>
            <a:r>
              <a:rPr lang="en-US" b="1" dirty="0"/>
              <a:t>then return </a:t>
            </a:r>
            <a:r>
              <a:rPr lang="en-US" dirty="0"/>
              <a:t>failure;</a:t>
            </a:r>
          </a:p>
          <a:p>
            <a:r>
              <a:rPr lang="en-US" dirty="0"/>
              <a:t> </a:t>
            </a:r>
            <a:r>
              <a:rPr lang="en-US" dirty="0" smtClean="0"/>
              <a:t> 	node </a:t>
            </a:r>
            <a:r>
              <a:rPr lang="en-US" dirty="0"/>
              <a:t>= pop(Queue/Stack) ; </a:t>
            </a:r>
            <a:endParaRPr lang="en-US" dirty="0" smtClean="0"/>
          </a:p>
          <a:p>
            <a:endParaRPr lang="en-US" dirty="0"/>
          </a:p>
          <a:p>
            <a:r>
              <a:rPr lang="en-US" dirty="0"/>
              <a:t>  </a:t>
            </a:r>
            <a:r>
              <a:rPr lang="en-US" b="1" dirty="0"/>
              <a:t>if </a:t>
            </a:r>
            <a:r>
              <a:rPr lang="en-US" b="1" dirty="0" smtClean="0"/>
              <a:t> </a:t>
            </a:r>
            <a:r>
              <a:rPr lang="en-US" dirty="0" smtClean="0"/>
              <a:t>test(</a:t>
            </a:r>
            <a:r>
              <a:rPr lang="en-US" dirty="0" err="1" smtClean="0"/>
              <a:t>node,Goal</a:t>
            </a:r>
            <a:r>
              <a:rPr lang="en-US" dirty="0" smtClean="0"/>
              <a:t>[problem</a:t>
            </a:r>
            <a:r>
              <a:rPr lang="en-US" dirty="0"/>
              <a:t>]) </a:t>
            </a:r>
            <a:r>
              <a:rPr lang="en-US" b="1" dirty="0"/>
              <a:t>then</a:t>
            </a:r>
            <a:r>
              <a:rPr lang="en-US" dirty="0"/>
              <a:t> </a:t>
            </a:r>
            <a:r>
              <a:rPr lang="en-US" b="1" dirty="0"/>
              <a:t>return</a:t>
            </a:r>
            <a:r>
              <a:rPr lang="en-US" dirty="0"/>
              <a:t> path(</a:t>
            </a:r>
            <a:r>
              <a:rPr lang="en-US" dirty="0" err="1"/>
              <a:t>node,father</a:t>
            </a:r>
            <a:r>
              <a:rPr lang="en-US" dirty="0"/>
              <a:t>); </a:t>
            </a:r>
          </a:p>
          <a:p>
            <a:r>
              <a:rPr lang="en-US" dirty="0"/>
              <a:t>  </a:t>
            </a:r>
            <a:r>
              <a:rPr lang="en-US" dirty="0" smtClean="0"/>
              <a:t>	expand-nodes </a:t>
            </a:r>
            <a:r>
              <a:rPr lang="en-US" dirty="0"/>
              <a:t>adjacent-nodes(node, Operators[problem]); </a:t>
            </a:r>
          </a:p>
          <a:p>
            <a:r>
              <a:rPr lang="en-US" dirty="0"/>
              <a:t> </a:t>
            </a:r>
            <a:r>
              <a:rPr lang="en-US" dirty="0" smtClean="0"/>
              <a:t> 	push(Queue/Stack</a:t>
            </a:r>
            <a:r>
              <a:rPr lang="en-US" dirty="0"/>
              <a:t>, expand-nodes ); </a:t>
            </a:r>
            <a:endParaRPr lang="en-US" dirty="0" smtClean="0"/>
          </a:p>
          <a:p>
            <a:endParaRPr lang="en-US" dirty="0"/>
          </a:p>
          <a:p>
            <a:r>
              <a:rPr lang="en-US" dirty="0"/>
              <a:t>  </a:t>
            </a:r>
            <a:r>
              <a:rPr lang="en-US" b="1" dirty="0" err="1"/>
              <a:t>foreach</a:t>
            </a:r>
            <a:r>
              <a:rPr lang="en-US" b="1" dirty="0"/>
              <a:t> </a:t>
            </a:r>
            <a:r>
              <a:rPr lang="en-US" dirty="0" smtClean="0"/>
              <a:t>ex-node </a:t>
            </a:r>
            <a:r>
              <a:rPr lang="en-US" b="1" dirty="0"/>
              <a:t>in</a:t>
            </a:r>
            <a:r>
              <a:rPr lang="en-US" dirty="0"/>
              <a:t> expand-nodes </a:t>
            </a:r>
          </a:p>
          <a:p>
            <a:r>
              <a:rPr lang="en-US" dirty="0"/>
              <a:t>    </a:t>
            </a:r>
            <a:r>
              <a:rPr lang="en-US" dirty="0" smtClean="0"/>
              <a:t>	father(ex-node</a:t>
            </a:r>
            <a:r>
              <a:rPr lang="en-US" dirty="0"/>
              <a:t>) = node; </a:t>
            </a:r>
            <a:endParaRPr lang="en-US" dirty="0" smtClean="0"/>
          </a:p>
          <a:p>
            <a:endParaRPr lang="en-US" dirty="0"/>
          </a:p>
          <a:p>
            <a:r>
              <a:rPr lang="en-US" dirty="0"/>
              <a:t> </a:t>
            </a:r>
            <a:r>
              <a:rPr lang="en-US" b="1" dirty="0"/>
              <a:t>end</a:t>
            </a:r>
          </a:p>
        </p:txBody>
      </p:sp>
      <p:sp>
        <p:nvSpPr>
          <p:cNvPr id="4" name="Rectangle 3"/>
          <p:cNvSpPr/>
          <p:nvPr/>
        </p:nvSpPr>
        <p:spPr>
          <a:xfrm>
            <a:off x="6405350" y="4389293"/>
            <a:ext cx="5427260"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b="1" dirty="0"/>
              <a:t>Function</a:t>
            </a:r>
            <a:r>
              <a:rPr lang="en-US" dirty="0"/>
              <a:t> path(</a:t>
            </a:r>
            <a:r>
              <a:rPr lang="en-US" dirty="0" err="1"/>
              <a:t>node,father</a:t>
            </a:r>
            <a:r>
              <a:rPr lang="en-US" dirty="0"/>
              <a:t>[]) : print the </a:t>
            </a:r>
            <a:r>
              <a:rPr lang="en-US" dirty="0" smtClean="0"/>
              <a:t>solution </a:t>
            </a:r>
            <a:r>
              <a:rPr lang="en-US" dirty="0"/>
              <a:t>n  node</a:t>
            </a:r>
          </a:p>
          <a:p>
            <a:r>
              <a:rPr lang="en-US" dirty="0"/>
              <a:t>    </a:t>
            </a:r>
            <a:r>
              <a:rPr lang="en-US" b="1" dirty="0"/>
              <a:t>while</a:t>
            </a:r>
            <a:r>
              <a:rPr lang="en-US" dirty="0"/>
              <a:t> (n # empty)</a:t>
            </a:r>
          </a:p>
          <a:p>
            <a:r>
              <a:rPr lang="en-US" dirty="0"/>
              <a:t> </a:t>
            </a:r>
          </a:p>
          <a:p>
            <a:r>
              <a:rPr lang="en-US" dirty="0"/>
              <a:t> 	</a:t>
            </a:r>
            <a:r>
              <a:rPr lang="en-US" b="1" dirty="0" err="1" smtClean="0"/>
              <a:t>cout</a:t>
            </a:r>
            <a:r>
              <a:rPr lang="en-US" dirty="0"/>
              <a:t>&lt;&lt; n &lt;&lt;“ &lt;-- ” ; </a:t>
            </a:r>
          </a:p>
          <a:p>
            <a:r>
              <a:rPr lang="en-US" dirty="0" smtClean="0"/>
              <a:t>	n </a:t>
            </a:r>
            <a:r>
              <a:rPr lang="en-US" dirty="0"/>
              <a:t>= father[n];</a:t>
            </a:r>
          </a:p>
          <a:p>
            <a:r>
              <a:rPr lang="en-US" dirty="0"/>
              <a:t> </a:t>
            </a:r>
            <a:r>
              <a:rPr lang="en-US" b="1" dirty="0"/>
              <a:t>end </a:t>
            </a:r>
          </a:p>
        </p:txBody>
      </p:sp>
    </p:spTree>
    <p:extLst>
      <p:ext uri="{BB962C8B-B14F-4D97-AF65-F5344CB8AC3E}">
        <p14:creationId xmlns:p14="http://schemas.microsoft.com/office/powerpoint/2010/main" val="357639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nodeType="afterEffect">
                                  <p:stCondLst>
                                    <p:cond delay="50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4">
                                            <p:bg/>
                                          </p:spTgt>
                                        </p:tgtEl>
                                        <p:attrNameLst>
                                          <p:attrName>style.visibility</p:attrName>
                                        </p:attrNameLst>
                                      </p:cBhvr>
                                      <p:to>
                                        <p:strVal val="visible"/>
                                      </p:to>
                                    </p:set>
                                    <p:animEffect transition="in" filter="fade">
                                      <p:cBhvr>
                                        <p:cTn id="53" dur="1000"/>
                                        <p:tgtEl>
                                          <p:spTgt spid="4">
                                            <p:bg/>
                                          </p:spTgt>
                                        </p:tgtEl>
                                      </p:cBhvr>
                                    </p:animEffect>
                                    <p:anim calcmode="lin" valueType="num">
                                      <p:cBhvr>
                                        <p:cTn id="54" dur="1000" fill="hold"/>
                                        <p:tgtEl>
                                          <p:spTgt spid="4">
                                            <p:bg/>
                                          </p:spTgt>
                                        </p:tgtEl>
                                        <p:attrNameLst>
                                          <p:attrName>ppt_x</p:attrName>
                                        </p:attrNameLst>
                                      </p:cBhvr>
                                      <p:tavLst>
                                        <p:tav tm="0">
                                          <p:val>
                                            <p:strVal val="#ppt_x"/>
                                          </p:val>
                                        </p:tav>
                                        <p:tav tm="100000">
                                          <p:val>
                                            <p:strVal val="#ppt_x"/>
                                          </p:val>
                                        </p:tav>
                                      </p:tavLst>
                                    </p:anim>
                                    <p:anim calcmode="lin" valueType="num">
                                      <p:cBhvr>
                                        <p:cTn id="55" dur="1000" fill="hold"/>
                                        <p:tgtEl>
                                          <p:spTgt spid="4">
                                            <p:bg/>
                                          </p:spTgt>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42" presetClass="entr" presetSubtype="0" fill="hold" grpId="0" nodeType="afterEffect">
                                  <p:stCondLst>
                                    <p:cond delay="0"/>
                                  </p:stCondLst>
                                  <p:childTnLst>
                                    <p:set>
                                      <p:cBhvr>
                                        <p:cTn id="58" dur="1" fill="hold">
                                          <p:stCondLst>
                                            <p:cond delay="0"/>
                                          </p:stCondLst>
                                        </p:cTn>
                                        <p:tgtEl>
                                          <p:spTgt spid="4">
                                            <p:txEl>
                                              <p:pRg st="0" end="0"/>
                                            </p:txEl>
                                          </p:spTgt>
                                        </p:tgtEl>
                                        <p:attrNameLst>
                                          <p:attrName>style.visibility</p:attrName>
                                        </p:attrNameLst>
                                      </p:cBhvr>
                                      <p:to>
                                        <p:strVal val="visible"/>
                                      </p:to>
                                    </p:set>
                                    <p:animEffect transition="in" filter="fade">
                                      <p:cBhvr>
                                        <p:cTn id="59" dur="1000"/>
                                        <p:tgtEl>
                                          <p:spTgt spid="4">
                                            <p:txEl>
                                              <p:pRg st="0" end="0"/>
                                            </p:txEl>
                                          </p:spTgt>
                                        </p:tgtEl>
                                      </p:cBhvr>
                                    </p:animEffect>
                                    <p:anim calcmode="lin" valueType="num">
                                      <p:cBhvr>
                                        <p:cTn id="6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62" fill="hold">
                            <p:stCondLst>
                              <p:cond delay="2000"/>
                            </p:stCondLst>
                            <p:childTnLst>
                              <p:par>
                                <p:cTn id="63" presetID="42" presetClass="entr" presetSubtype="0" fill="hold" grpId="0" nodeType="afterEffect">
                                  <p:stCondLst>
                                    <p:cond delay="0"/>
                                  </p:stCondLst>
                                  <p:childTnLst>
                                    <p:set>
                                      <p:cBhvr>
                                        <p:cTn id="64" dur="1" fill="hold">
                                          <p:stCondLst>
                                            <p:cond delay="0"/>
                                          </p:stCondLst>
                                        </p:cTn>
                                        <p:tgtEl>
                                          <p:spTgt spid="4">
                                            <p:txEl>
                                              <p:pRg st="1" end="1"/>
                                            </p:txEl>
                                          </p:spTgt>
                                        </p:tgtEl>
                                        <p:attrNameLst>
                                          <p:attrName>style.visibility</p:attrName>
                                        </p:attrNameLst>
                                      </p:cBhvr>
                                      <p:to>
                                        <p:strVal val="visible"/>
                                      </p:to>
                                    </p:set>
                                    <p:animEffect transition="in" filter="fade">
                                      <p:cBhvr>
                                        <p:cTn id="65" dur="1000"/>
                                        <p:tgtEl>
                                          <p:spTgt spid="4">
                                            <p:txEl>
                                              <p:pRg st="1" end="1"/>
                                            </p:txEl>
                                          </p:spTgt>
                                        </p:tgtEl>
                                      </p:cBhvr>
                                    </p:animEffect>
                                    <p:anim calcmode="lin" valueType="num">
                                      <p:cBhvr>
                                        <p:cTn id="66"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67"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68" fill="hold">
                            <p:stCondLst>
                              <p:cond delay="3000"/>
                            </p:stCondLst>
                            <p:childTnLst>
                              <p:par>
                                <p:cTn id="69" presetID="42" presetClass="entr" presetSubtype="0" fill="hold" grpId="0" nodeType="after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animEffect transition="in" filter="fade">
                                      <p:cBhvr>
                                        <p:cTn id="71" dur="1000"/>
                                        <p:tgtEl>
                                          <p:spTgt spid="4">
                                            <p:txEl>
                                              <p:pRg st="3" end="3"/>
                                            </p:txEl>
                                          </p:spTgt>
                                        </p:tgtEl>
                                      </p:cBhvr>
                                    </p:animEffect>
                                    <p:anim calcmode="lin" valueType="num">
                                      <p:cBhvr>
                                        <p:cTn id="7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7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par>
                          <p:cTn id="74" fill="hold">
                            <p:stCondLst>
                              <p:cond delay="4000"/>
                            </p:stCondLst>
                            <p:childTnLst>
                              <p:par>
                                <p:cTn id="75" presetID="42" presetClass="entr" presetSubtype="0" fill="hold" grpId="0" nodeType="afterEffect">
                                  <p:stCondLst>
                                    <p:cond delay="0"/>
                                  </p:stCondLst>
                                  <p:childTnLst>
                                    <p:set>
                                      <p:cBhvr>
                                        <p:cTn id="76" dur="1" fill="hold">
                                          <p:stCondLst>
                                            <p:cond delay="0"/>
                                          </p:stCondLst>
                                        </p:cTn>
                                        <p:tgtEl>
                                          <p:spTgt spid="4">
                                            <p:txEl>
                                              <p:pRg st="4" end="4"/>
                                            </p:txEl>
                                          </p:spTgt>
                                        </p:tgtEl>
                                        <p:attrNameLst>
                                          <p:attrName>style.visibility</p:attrName>
                                        </p:attrNameLst>
                                      </p:cBhvr>
                                      <p:to>
                                        <p:strVal val="visible"/>
                                      </p:to>
                                    </p:set>
                                    <p:animEffect transition="in" filter="fade">
                                      <p:cBhvr>
                                        <p:cTn id="77" dur="1000"/>
                                        <p:tgtEl>
                                          <p:spTgt spid="4">
                                            <p:txEl>
                                              <p:pRg st="4" end="4"/>
                                            </p:txEl>
                                          </p:spTgt>
                                        </p:tgtEl>
                                      </p:cBhvr>
                                    </p:animEffect>
                                    <p:anim calcmode="lin" valueType="num">
                                      <p:cBhvr>
                                        <p:cTn id="7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79"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par>
                          <p:cTn id="80" fill="hold">
                            <p:stCondLst>
                              <p:cond delay="5000"/>
                            </p:stCondLst>
                            <p:childTnLst>
                              <p:par>
                                <p:cTn id="81" presetID="42" presetClass="entr" presetSubtype="0" fill="hold" grpId="0" nodeType="afterEffect">
                                  <p:stCondLst>
                                    <p:cond delay="0"/>
                                  </p:stCondLst>
                                  <p:childTnLst>
                                    <p:set>
                                      <p:cBhvr>
                                        <p:cTn id="82" dur="1" fill="hold">
                                          <p:stCondLst>
                                            <p:cond delay="0"/>
                                          </p:stCondLst>
                                        </p:cTn>
                                        <p:tgtEl>
                                          <p:spTgt spid="4">
                                            <p:txEl>
                                              <p:pRg st="5" end="5"/>
                                            </p:txEl>
                                          </p:spTgt>
                                        </p:tgtEl>
                                        <p:attrNameLst>
                                          <p:attrName>style.visibility</p:attrName>
                                        </p:attrNameLst>
                                      </p:cBhvr>
                                      <p:to>
                                        <p:strVal val="visible"/>
                                      </p:to>
                                    </p:set>
                                    <p:animEffect transition="in" filter="fade">
                                      <p:cBhvr>
                                        <p:cTn id="83" dur="1000"/>
                                        <p:tgtEl>
                                          <p:spTgt spid="4">
                                            <p:txEl>
                                              <p:pRg st="5" end="5"/>
                                            </p:txEl>
                                          </p:spTgt>
                                        </p:tgtEl>
                                      </p:cBhvr>
                                    </p:animEffect>
                                    <p:anim calcmode="lin" valueType="num">
                                      <p:cBhvr>
                                        <p:cTn id="84"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85"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7" name="Rectangle 26"/>
          <p:cNvSpPr/>
          <p:nvPr/>
        </p:nvSpPr>
        <p:spPr>
          <a:xfrm>
            <a:off x="858981" y="1139749"/>
            <a:ext cx="10709564" cy="2492990"/>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vi-VN" sz="2400" dirty="0">
                <a:latin typeface="Arial (Body)"/>
                <a:cs typeface="Arial" panose="020B0604020202020204" pitchFamily="34" charset="0"/>
              </a:rPr>
              <a:t>Để đánh </a:t>
            </a:r>
            <a:r>
              <a:rPr lang="vi-VN" sz="2400" dirty="0" smtClean="0">
                <a:latin typeface="Arial (Body)"/>
                <a:cs typeface="Arial" panose="020B0604020202020204" pitchFamily="34" charset="0"/>
              </a:rPr>
              <a:t>giá</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giải </a:t>
            </a:r>
            <a:r>
              <a:rPr lang="vi-VN" sz="2400" dirty="0">
                <a:latin typeface="Arial (Body)"/>
                <a:cs typeface="Arial" panose="020B0604020202020204" pitchFamily="34" charset="0"/>
              </a:rPr>
              <a:t>thuật tìm kiếm người ta đưa ra 4 tiêu chí </a:t>
            </a:r>
            <a:r>
              <a:rPr lang="vi-VN" sz="2400" dirty="0" smtClean="0">
                <a:latin typeface="Arial (Body)"/>
                <a:cs typeface="Arial" panose="020B0604020202020204" pitchFamily="34" charset="0"/>
              </a:rPr>
              <a:t>sau</a:t>
            </a:r>
            <a:endParaRPr lang="en-US" sz="2400" dirty="0" smtClean="0">
              <a:latin typeface="Arial (Body)"/>
              <a:cs typeface="Arial" panose="020B0604020202020204" pitchFamily="34" charset="0"/>
            </a:endParaRPr>
          </a:p>
          <a:p>
            <a:pPr marL="800100" lvl="1" indent="-342900" algn="just">
              <a:lnSpc>
                <a:spcPct val="150000"/>
              </a:lnSpc>
              <a:buFont typeface="Wingdings" panose="05000000000000000000" pitchFamily="2" charset="2"/>
              <a:buChar char="q"/>
            </a:pPr>
            <a:r>
              <a:rPr lang="en-US" sz="2000" dirty="0" err="1">
                <a:latin typeface="Arial (Body)"/>
                <a:cs typeface="Arial" panose="020B0604020202020204" pitchFamily="34" charset="0"/>
              </a:rPr>
              <a:t>Tính</a:t>
            </a:r>
            <a:r>
              <a:rPr lang="en-US" sz="2000" dirty="0">
                <a:latin typeface="Arial (Body)"/>
                <a:cs typeface="Arial" panose="020B0604020202020204" pitchFamily="34" charset="0"/>
              </a:rPr>
              <a:t> </a:t>
            </a:r>
            <a:r>
              <a:rPr lang="en-US" sz="2000" dirty="0" err="1">
                <a:latin typeface="Arial (Body)"/>
                <a:cs typeface="Arial" panose="020B0604020202020204" pitchFamily="34" charset="0"/>
              </a:rPr>
              <a:t>đầy</a:t>
            </a:r>
            <a:r>
              <a:rPr lang="en-US" sz="2000" dirty="0">
                <a:latin typeface="Arial (Body)"/>
                <a:cs typeface="Arial" panose="020B0604020202020204" pitchFamily="34" charset="0"/>
              </a:rPr>
              <a:t> </a:t>
            </a:r>
            <a:r>
              <a:rPr lang="en-US" sz="2000" dirty="0" err="1" smtClean="0">
                <a:latin typeface="Arial (Body)"/>
                <a:cs typeface="Arial" panose="020B0604020202020204" pitchFamily="34" charset="0"/>
              </a:rPr>
              <a:t>đủ</a:t>
            </a:r>
            <a:endParaRPr lang="en-US" sz="2000" dirty="0" smtClean="0">
              <a:latin typeface="Arial (Body)"/>
              <a:cs typeface="Arial" panose="020B0604020202020204" pitchFamily="34" charset="0"/>
            </a:endParaRPr>
          </a:p>
          <a:p>
            <a:pPr marL="800100" lvl="1" indent="-342900" algn="just">
              <a:lnSpc>
                <a:spcPct val="150000"/>
              </a:lnSpc>
              <a:buFont typeface="Wingdings" panose="05000000000000000000" pitchFamily="2" charset="2"/>
              <a:buChar char="q"/>
            </a:pPr>
            <a:r>
              <a:rPr lang="en-US" sz="2000" dirty="0" err="1" smtClean="0">
                <a:latin typeface="Arial (Body)"/>
                <a:cs typeface="Arial" panose="020B0604020202020204" pitchFamily="34" charset="0"/>
              </a:rPr>
              <a:t>Độ</a:t>
            </a:r>
            <a:r>
              <a:rPr lang="en-US" sz="2000" dirty="0" smtClean="0">
                <a:latin typeface="Arial (Body)"/>
                <a:cs typeface="Arial" panose="020B0604020202020204" pitchFamily="34" charset="0"/>
              </a:rPr>
              <a:t> </a:t>
            </a:r>
            <a:r>
              <a:rPr lang="en-US" sz="2000" dirty="0" err="1" smtClean="0">
                <a:latin typeface="Arial (Body)"/>
                <a:cs typeface="Arial" panose="020B0604020202020204" pitchFamily="34" charset="0"/>
              </a:rPr>
              <a:t>phức</a:t>
            </a:r>
            <a:r>
              <a:rPr lang="en-US" sz="2000" dirty="0" smtClean="0">
                <a:latin typeface="Arial (Body)"/>
                <a:cs typeface="Arial" panose="020B0604020202020204" pitchFamily="34" charset="0"/>
              </a:rPr>
              <a:t> </a:t>
            </a:r>
            <a:r>
              <a:rPr lang="en-US" sz="2000" dirty="0" err="1" smtClean="0">
                <a:latin typeface="Arial (Body)"/>
                <a:cs typeface="Arial" panose="020B0604020202020204" pitchFamily="34" charset="0"/>
              </a:rPr>
              <a:t>tạp</a:t>
            </a:r>
            <a:r>
              <a:rPr lang="en-US" sz="2000" dirty="0" smtClean="0">
                <a:latin typeface="Arial (Body)"/>
                <a:cs typeface="Arial" panose="020B0604020202020204" pitchFamily="34" charset="0"/>
              </a:rPr>
              <a:t> </a:t>
            </a:r>
            <a:r>
              <a:rPr lang="en-US" sz="2000" dirty="0" err="1" smtClean="0">
                <a:latin typeface="Arial (Body)"/>
                <a:cs typeface="Arial" panose="020B0604020202020204" pitchFamily="34" charset="0"/>
              </a:rPr>
              <a:t>thời</a:t>
            </a:r>
            <a:r>
              <a:rPr lang="en-US" sz="2000" dirty="0" smtClean="0">
                <a:latin typeface="Arial (Body)"/>
                <a:cs typeface="Arial" panose="020B0604020202020204" pitchFamily="34" charset="0"/>
              </a:rPr>
              <a:t> </a:t>
            </a:r>
            <a:r>
              <a:rPr lang="en-US" sz="2000" dirty="0" err="1" smtClean="0">
                <a:latin typeface="Arial (Body)"/>
                <a:cs typeface="Arial" panose="020B0604020202020204" pitchFamily="34" charset="0"/>
              </a:rPr>
              <a:t>gian</a:t>
            </a:r>
            <a:endParaRPr lang="en-US" sz="2000" dirty="0" smtClean="0">
              <a:latin typeface="Arial (Body)"/>
              <a:cs typeface="Arial" panose="020B0604020202020204" pitchFamily="34" charset="0"/>
            </a:endParaRPr>
          </a:p>
          <a:p>
            <a:pPr marL="800100" lvl="1" indent="-342900" algn="just">
              <a:lnSpc>
                <a:spcPct val="150000"/>
              </a:lnSpc>
              <a:buFont typeface="Wingdings" panose="05000000000000000000" pitchFamily="2" charset="2"/>
              <a:buChar char="q"/>
            </a:pPr>
            <a:r>
              <a:rPr lang="en-US" sz="2000" dirty="0" err="1" smtClean="0">
                <a:latin typeface="Arial (Body)"/>
                <a:cs typeface="Arial" panose="020B0604020202020204" pitchFamily="34" charset="0"/>
              </a:rPr>
              <a:t>Độ</a:t>
            </a:r>
            <a:r>
              <a:rPr lang="en-US" sz="2000" dirty="0" smtClean="0">
                <a:latin typeface="Arial (Body)"/>
                <a:cs typeface="Arial" panose="020B0604020202020204" pitchFamily="34" charset="0"/>
              </a:rPr>
              <a:t> </a:t>
            </a:r>
            <a:r>
              <a:rPr lang="en-US" sz="2000" dirty="0" err="1" smtClean="0">
                <a:latin typeface="Arial (Body)"/>
                <a:cs typeface="Arial" panose="020B0604020202020204" pitchFamily="34" charset="0"/>
              </a:rPr>
              <a:t>phức</a:t>
            </a:r>
            <a:r>
              <a:rPr lang="en-US" sz="2000" dirty="0" smtClean="0">
                <a:latin typeface="Arial (Body)"/>
                <a:cs typeface="Arial" panose="020B0604020202020204" pitchFamily="34" charset="0"/>
              </a:rPr>
              <a:t> </a:t>
            </a:r>
            <a:r>
              <a:rPr lang="en-US" sz="2000" dirty="0" err="1" smtClean="0">
                <a:latin typeface="Arial (Body)"/>
                <a:cs typeface="Arial" panose="020B0604020202020204" pitchFamily="34" charset="0"/>
              </a:rPr>
              <a:t>tạp</a:t>
            </a:r>
            <a:r>
              <a:rPr lang="en-US" sz="2000" dirty="0" smtClean="0">
                <a:latin typeface="Arial (Body)"/>
                <a:cs typeface="Arial" panose="020B0604020202020204" pitchFamily="34" charset="0"/>
              </a:rPr>
              <a:t> </a:t>
            </a:r>
            <a:r>
              <a:rPr lang="en-US" sz="2000" dirty="0" err="1" smtClean="0">
                <a:latin typeface="Arial (Body)"/>
                <a:cs typeface="Arial" panose="020B0604020202020204" pitchFamily="34" charset="0"/>
              </a:rPr>
              <a:t>không</a:t>
            </a:r>
            <a:r>
              <a:rPr lang="en-US" sz="2000" dirty="0" smtClean="0">
                <a:latin typeface="Arial (Body)"/>
                <a:cs typeface="Arial" panose="020B0604020202020204" pitchFamily="34" charset="0"/>
              </a:rPr>
              <a:t> </a:t>
            </a:r>
            <a:r>
              <a:rPr lang="en-US" sz="2000" dirty="0" err="1" smtClean="0">
                <a:latin typeface="Arial (Body)"/>
                <a:cs typeface="Arial" panose="020B0604020202020204" pitchFamily="34" charset="0"/>
              </a:rPr>
              <a:t>gian</a:t>
            </a:r>
            <a:endParaRPr lang="en-US" sz="2000" dirty="0" smtClean="0">
              <a:latin typeface="Arial (Body)"/>
              <a:cs typeface="Arial" panose="020B0604020202020204" pitchFamily="34" charset="0"/>
            </a:endParaRPr>
          </a:p>
          <a:p>
            <a:pPr marL="800100" lvl="1" indent="-342900" algn="just">
              <a:lnSpc>
                <a:spcPct val="150000"/>
              </a:lnSpc>
              <a:buFont typeface="Wingdings" panose="05000000000000000000" pitchFamily="2" charset="2"/>
              <a:buChar char="q"/>
            </a:pPr>
            <a:r>
              <a:rPr lang="en-US" sz="2000" dirty="0" err="1" smtClean="0">
                <a:latin typeface="Arial (Body)"/>
                <a:cs typeface="Arial" panose="020B0604020202020204" pitchFamily="34" charset="0"/>
              </a:rPr>
              <a:t>Tính</a:t>
            </a:r>
            <a:r>
              <a:rPr lang="en-US" sz="2000" dirty="0" smtClean="0">
                <a:latin typeface="Arial (Body)"/>
                <a:cs typeface="Arial" panose="020B0604020202020204" pitchFamily="34" charset="0"/>
              </a:rPr>
              <a:t> </a:t>
            </a:r>
            <a:r>
              <a:rPr lang="en-US" sz="2000" dirty="0" err="1" smtClean="0">
                <a:latin typeface="Arial (Body)"/>
                <a:cs typeface="Arial" panose="020B0604020202020204" pitchFamily="34" charset="0"/>
              </a:rPr>
              <a:t>tối</a:t>
            </a:r>
            <a:r>
              <a:rPr lang="en-US" sz="2000" dirty="0" smtClean="0">
                <a:latin typeface="Arial (Body)"/>
                <a:cs typeface="Arial" panose="020B0604020202020204" pitchFamily="34" charset="0"/>
              </a:rPr>
              <a:t> </a:t>
            </a:r>
            <a:r>
              <a:rPr lang="en-US" sz="2000" dirty="0" err="1" smtClean="0">
                <a:latin typeface="Arial (Body)"/>
                <a:cs typeface="Arial" panose="020B0604020202020204" pitchFamily="34" charset="0"/>
              </a:rPr>
              <a:t>ưu</a:t>
            </a:r>
            <a:endParaRPr lang="en-US" sz="2000" dirty="0" smtClean="0">
              <a:latin typeface="Arial (Body)"/>
              <a:cs typeface="Arial" panose="020B0604020202020204" pitchFamily="34" charset="0"/>
            </a:endParaRPr>
          </a:p>
        </p:txBody>
      </p:sp>
      <p:sp>
        <p:nvSpPr>
          <p:cNvPr id="2" name="Rectangle 1"/>
          <p:cNvSpPr/>
          <p:nvPr/>
        </p:nvSpPr>
        <p:spPr>
          <a:xfrm>
            <a:off x="858981" y="464522"/>
            <a:ext cx="10709564"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spc="300" dirty="0" err="1">
                <a:solidFill>
                  <a:schemeClr val="bg2"/>
                </a:solidFill>
                <a:latin typeface="Arial" panose="020B0604020202020204" pitchFamily="34" charset="0"/>
                <a:cs typeface="Arial" panose="020B0604020202020204" pitchFamily="34" charset="0"/>
              </a:rPr>
              <a:t>Đánh</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giá</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giải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thuật</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tìm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kiếm</a:t>
            </a:r>
            <a:endParaRPr lang="en-US" sz="2800" b="1" spc="300" dirty="0">
              <a:solidFill>
                <a:schemeClr val="bg2"/>
              </a:solidFill>
              <a:latin typeface="Arial" panose="020B0604020202020204" pitchFamily="34" charset="0"/>
              <a:cs typeface="Arial" panose="020B0604020202020204" pitchFamily="34" charset="0"/>
            </a:endParaRPr>
          </a:p>
        </p:txBody>
      </p:sp>
      <p:sp>
        <p:nvSpPr>
          <p:cNvPr id="9" name="Rectangle 8"/>
          <p:cNvSpPr/>
          <p:nvPr/>
        </p:nvSpPr>
        <p:spPr>
          <a:xfrm>
            <a:off x="858981" y="3995678"/>
            <a:ext cx="6906595" cy="2308324"/>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en-US" sz="2400" dirty="0" err="1">
                <a:latin typeface="Arial (Body)"/>
                <a:cs typeface="Arial" panose="020B0604020202020204" pitchFamily="34" charset="0"/>
              </a:rPr>
              <a:t>Độ</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phức</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tạp</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thời</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gian</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và</a:t>
            </a:r>
            <a:r>
              <a:rPr lang="en-US" sz="2400" dirty="0">
                <a:latin typeface="Arial (Body)"/>
                <a:cs typeface="Arial" panose="020B0604020202020204" pitchFamily="34" charset="0"/>
              </a:rPr>
              <a:t> </a:t>
            </a:r>
            <a:r>
              <a:rPr lang="en-US" sz="2400" dirty="0" err="1" smtClean="0">
                <a:latin typeface="Arial (Body)"/>
                <a:cs typeface="Arial" panose="020B0604020202020204" pitchFamily="34" charset="0"/>
              </a:rPr>
              <a:t>không</a:t>
            </a:r>
            <a:r>
              <a:rPr lang="en-US" sz="2400" dirty="0" smtClean="0">
                <a:latin typeface="Arial (Body)"/>
                <a:cs typeface="Arial" panose="020B0604020202020204" pitchFamily="34" charset="0"/>
              </a:rPr>
              <a:t> </a:t>
            </a:r>
            <a:r>
              <a:rPr lang="en-US" sz="2400" dirty="0" err="1">
                <a:latin typeface="Arial (Body)"/>
                <a:cs typeface="Arial" panose="020B0604020202020204" pitchFamily="34" charset="0"/>
              </a:rPr>
              <a:t>gian</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của</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giải</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thuật</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tìm</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kiếm</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lời</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giải</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của</a:t>
            </a:r>
            <a:r>
              <a:rPr lang="en-US" sz="2400" dirty="0">
                <a:latin typeface="Arial (Body)"/>
                <a:cs typeface="Arial" panose="020B0604020202020204" pitchFamily="34" charset="0"/>
              </a:rPr>
              <a:t> </a:t>
            </a:r>
            <a:r>
              <a:rPr lang="en-US" sz="2400" dirty="0" err="1" smtClean="0">
                <a:latin typeface="Arial (Body)"/>
                <a:cs typeface="Arial" panose="020B0604020202020204" pitchFamily="34" charset="0"/>
              </a:rPr>
              <a:t>bài</a:t>
            </a:r>
            <a:r>
              <a:rPr lang="en-US" sz="2400" dirty="0" smtClean="0">
                <a:latin typeface="Arial (Body)"/>
                <a:cs typeface="Arial" panose="020B0604020202020204" pitchFamily="34" charset="0"/>
              </a:rPr>
              <a:t> </a:t>
            </a:r>
            <a:r>
              <a:rPr lang="en-US" sz="2400" dirty="0" err="1" smtClean="0">
                <a:latin typeface="Arial (Body)"/>
                <a:cs typeface="Arial" panose="020B0604020202020204" pitchFamily="34" charset="0"/>
              </a:rPr>
              <a:t>toán</a:t>
            </a:r>
            <a:r>
              <a:rPr lang="en-US" sz="2400" dirty="0" smtClean="0">
                <a:latin typeface="Arial (Body)"/>
                <a:cs typeface="Arial" panose="020B0604020202020204" pitchFamily="34" charset="0"/>
              </a:rPr>
              <a:t> </a:t>
            </a:r>
            <a:r>
              <a:rPr lang="en-US" sz="2400" dirty="0" err="1">
                <a:latin typeface="Arial (Body)"/>
                <a:cs typeface="Arial" panose="020B0604020202020204" pitchFamily="34" charset="0"/>
              </a:rPr>
              <a:t>có</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thể</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đánh</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giá</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dựa</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trên</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kích</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thước</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đầu</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vào</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của</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giải</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thuật</a:t>
            </a:r>
            <a:r>
              <a:rPr lang="en-US" sz="2400" dirty="0" smtClean="0">
                <a:latin typeface="Arial (Body)"/>
                <a:cs typeface="Arial" panose="020B0604020202020204" pitchFamily="34" charset="0"/>
              </a:rPr>
              <a:t>. </a:t>
            </a:r>
            <a:r>
              <a:rPr lang="vi-VN" sz="2400" dirty="0">
                <a:latin typeface="Arial (Body)"/>
                <a:cs typeface="Arial" panose="020B0604020202020204" pitchFamily="34" charset="0"/>
              </a:rPr>
              <a:t>Các tham số kích </a:t>
            </a:r>
            <a:r>
              <a:rPr lang="vi-VN" sz="2400" dirty="0" smtClean="0">
                <a:latin typeface="Arial (Body)"/>
                <a:cs typeface="Arial" panose="020B0604020202020204" pitchFamily="34" charset="0"/>
              </a:rPr>
              <a:t>thước</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đầu </a:t>
            </a:r>
            <a:r>
              <a:rPr lang="vi-VN" sz="2400" dirty="0">
                <a:latin typeface="Arial (Body)"/>
                <a:cs typeface="Arial" panose="020B0604020202020204" pitchFamily="34" charset="0"/>
              </a:rPr>
              <a:t>vào có thể </a:t>
            </a:r>
            <a:r>
              <a:rPr lang="vi-VN" sz="2400" dirty="0" smtClean="0">
                <a:latin typeface="Arial (Body)"/>
                <a:cs typeface="Arial" panose="020B0604020202020204" pitchFamily="34" charset="0"/>
              </a:rPr>
              <a:t>là</a:t>
            </a:r>
            <a:r>
              <a:rPr lang="en-US" sz="2400" dirty="0" smtClean="0">
                <a:latin typeface="Arial (Body)"/>
                <a:cs typeface="Arial" panose="020B0604020202020204" pitchFamily="34" charset="0"/>
              </a:rPr>
              <a:t>:</a:t>
            </a:r>
            <a:endParaRPr lang="en-US" sz="2400" dirty="0">
              <a:latin typeface="Arial (Body)"/>
              <a:cs typeface="Arial" panose="020B0604020202020204" pitchFamily="34" charset="0"/>
            </a:endParaRPr>
          </a:p>
        </p:txBody>
      </p:sp>
      <p:sp>
        <p:nvSpPr>
          <p:cNvPr id="10" name="Rectangle 9"/>
          <p:cNvSpPr/>
          <p:nvPr/>
        </p:nvSpPr>
        <p:spPr>
          <a:xfrm>
            <a:off x="7946719" y="2980015"/>
            <a:ext cx="3621826" cy="3323987"/>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en-US" sz="2000" dirty="0" smtClean="0">
                <a:latin typeface="Arial (Body)"/>
                <a:cs typeface="Arial" panose="020B0604020202020204" pitchFamily="34" charset="0"/>
              </a:rPr>
              <a:t>b: </a:t>
            </a:r>
            <a:r>
              <a:rPr lang="en-US" sz="2000" dirty="0" err="1" smtClean="0">
                <a:latin typeface="Arial (Body)"/>
                <a:cs typeface="Arial" panose="020B0604020202020204" pitchFamily="34" charset="0"/>
              </a:rPr>
              <a:t>số</a:t>
            </a:r>
            <a:r>
              <a:rPr lang="en-US" sz="2000" dirty="0" smtClean="0">
                <a:latin typeface="Arial (Body)"/>
                <a:cs typeface="Arial" panose="020B0604020202020204" pitchFamily="34" charset="0"/>
              </a:rPr>
              <a:t> </a:t>
            </a:r>
            <a:r>
              <a:rPr lang="en-US" sz="2000" dirty="0" err="1">
                <a:latin typeface="Arial (Body)"/>
                <a:cs typeface="Arial" panose="020B0604020202020204" pitchFamily="34" charset="0"/>
              </a:rPr>
              <a:t>nhánh</a:t>
            </a:r>
            <a:r>
              <a:rPr lang="en-US" sz="2000" dirty="0">
                <a:latin typeface="Arial (Body)"/>
                <a:cs typeface="Arial" panose="020B0604020202020204" pitchFamily="34" charset="0"/>
              </a:rPr>
              <a:t> </a:t>
            </a:r>
            <a:r>
              <a:rPr lang="en-US" sz="2000" dirty="0" err="1">
                <a:latin typeface="Arial (Body)"/>
                <a:cs typeface="Arial" panose="020B0604020202020204" pitchFamily="34" charset="0"/>
              </a:rPr>
              <a:t>tối</a:t>
            </a:r>
            <a:r>
              <a:rPr lang="en-US" sz="2000" dirty="0">
                <a:latin typeface="Arial (Body)"/>
                <a:cs typeface="Arial" panose="020B0604020202020204" pitchFamily="34" charset="0"/>
              </a:rPr>
              <a:t> </a:t>
            </a:r>
            <a:r>
              <a:rPr lang="en-US" sz="2000" dirty="0" err="1">
                <a:latin typeface="Arial (Body)"/>
                <a:cs typeface="Arial" panose="020B0604020202020204" pitchFamily="34" charset="0"/>
              </a:rPr>
              <a:t>đa</a:t>
            </a:r>
            <a:r>
              <a:rPr lang="en-US" sz="2000" dirty="0">
                <a:latin typeface="Arial (Body)"/>
                <a:cs typeface="Arial" panose="020B0604020202020204" pitchFamily="34" charset="0"/>
              </a:rPr>
              <a:t> </a:t>
            </a:r>
            <a:r>
              <a:rPr lang="en-US" sz="2000" dirty="0" err="1">
                <a:latin typeface="Arial (Body)"/>
                <a:cs typeface="Arial" panose="020B0604020202020204" pitchFamily="34" charset="0"/>
              </a:rPr>
              <a:t>của</a:t>
            </a:r>
            <a:r>
              <a:rPr lang="en-US" sz="2000" dirty="0">
                <a:latin typeface="Arial (Body)"/>
                <a:cs typeface="Arial" panose="020B0604020202020204" pitchFamily="34" charset="0"/>
              </a:rPr>
              <a:t> </a:t>
            </a:r>
            <a:r>
              <a:rPr lang="en-US" sz="2000" dirty="0" err="1">
                <a:latin typeface="Arial (Body)"/>
                <a:cs typeface="Arial" panose="020B0604020202020204" pitchFamily="34" charset="0"/>
              </a:rPr>
              <a:t>một</a:t>
            </a:r>
            <a:r>
              <a:rPr lang="en-US" sz="2000" dirty="0">
                <a:latin typeface="Arial (Body)"/>
                <a:cs typeface="Arial" panose="020B0604020202020204" pitchFamily="34" charset="0"/>
              </a:rPr>
              <a:t> </a:t>
            </a:r>
            <a:r>
              <a:rPr lang="en-US" sz="2000" dirty="0" err="1" smtClean="0">
                <a:latin typeface="Arial (Body)"/>
                <a:cs typeface="Arial" panose="020B0604020202020204" pitchFamily="34" charset="0"/>
              </a:rPr>
              <a:t>nút</a:t>
            </a:r>
            <a:r>
              <a:rPr lang="en-US" sz="2000" dirty="0" smtClean="0">
                <a:latin typeface="Arial (Body)"/>
                <a:cs typeface="Arial" panose="020B0604020202020204" pitchFamily="34" charset="0"/>
              </a:rPr>
              <a:t>, hay </a:t>
            </a:r>
            <a:r>
              <a:rPr lang="en-US" sz="2000" dirty="0" err="1" smtClean="0">
                <a:latin typeface="Arial (Body)"/>
                <a:cs typeface="Arial" panose="020B0604020202020204" pitchFamily="34" charset="0"/>
              </a:rPr>
              <a:t>là</a:t>
            </a:r>
            <a:r>
              <a:rPr lang="en-US" sz="2000" dirty="0" smtClean="0">
                <a:latin typeface="Arial (Body)"/>
                <a:cs typeface="Arial" panose="020B0604020202020204" pitchFamily="34" charset="0"/>
              </a:rPr>
              <a:t> </a:t>
            </a:r>
            <a:r>
              <a:rPr lang="en-US" sz="2000" dirty="0" err="1" smtClean="0">
                <a:latin typeface="Arial (Body)"/>
                <a:cs typeface="Arial" panose="020B0604020202020204" pitchFamily="34" charset="0"/>
              </a:rPr>
              <a:t>số</a:t>
            </a:r>
            <a:r>
              <a:rPr lang="en-US" sz="2000" dirty="0" smtClean="0">
                <a:latin typeface="Arial (Body)"/>
                <a:cs typeface="Arial" panose="020B0604020202020204" pitchFamily="34" charset="0"/>
              </a:rPr>
              <a:t> </a:t>
            </a:r>
            <a:r>
              <a:rPr lang="en-US" sz="2000" dirty="0" err="1" smtClean="0">
                <a:latin typeface="Arial (Body)"/>
                <a:cs typeface="Arial" panose="020B0604020202020204" pitchFamily="34" charset="0"/>
              </a:rPr>
              <a:t>phép</a:t>
            </a:r>
            <a:r>
              <a:rPr lang="en-US" sz="2000" dirty="0" smtClean="0">
                <a:latin typeface="Arial (Body)"/>
                <a:cs typeface="Arial" panose="020B0604020202020204" pitchFamily="34" charset="0"/>
              </a:rPr>
              <a:t> </a:t>
            </a:r>
            <a:r>
              <a:rPr lang="en-US" sz="2000" dirty="0" err="1" smtClean="0">
                <a:latin typeface="Arial (Body)"/>
                <a:cs typeface="Arial" panose="020B0604020202020204" pitchFamily="34" charset="0"/>
              </a:rPr>
              <a:t>chuyển</a:t>
            </a:r>
            <a:r>
              <a:rPr lang="en-US" sz="2000" dirty="0" smtClean="0">
                <a:latin typeface="Arial (Body)"/>
                <a:cs typeface="Arial" panose="020B0604020202020204" pitchFamily="34" charset="0"/>
              </a:rPr>
              <a:t> </a:t>
            </a:r>
            <a:r>
              <a:rPr lang="en-US" sz="2000" dirty="0" err="1" smtClean="0">
                <a:latin typeface="Arial (Body)"/>
                <a:cs typeface="Arial" panose="020B0604020202020204" pitchFamily="34" charset="0"/>
              </a:rPr>
              <a:t>trạng</a:t>
            </a:r>
            <a:r>
              <a:rPr lang="en-US" sz="2000" dirty="0" smtClean="0">
                <a:latin typeface="Arial (Body)"/>
                <a:cs typeface="Arial" panose="020B0604020202020204" pitchFamily="34" charset="0"/>
              </a:rPr>
              <a:t> </a:t>
            </a:r>
            <a:r>
              <a:rPr lang="en-US" sz="2000" dirty="0" err="1" smtClean="0">
                <a:latin typeface="Arial (Body)"/>
                <a:cs typeface="Arial" panose="020B0604020202020204" pitchFamily="34" charset="0"/>
              </a:rPr>
              <a:t>thái</a:t>
            </a:r>
            <a:r>
              <a:rPr lang="en-US" sz="2000" dirty="0" smtClean="0">
                <a:latin typeface="Arial (Body)"/>
                <a:cs typeface="Arial" panose="020B0604020202020204" pitchFamily="34" charset="0"/>
              </a:rPr>
              <a:t> </a:t>
            </a:r>
            <a:r>
              <a:rPr lang="en-US" sz="2000" dirty="0" err="1" smtClean="0">
                <a:latin typeface="Arial (Body)"/>
                <a:cs typeface="Arial" panose="020B0604020202020204" pitchFamily="34" charset="0"/>
              </a:rPr>
              <a:t>tối</a:t>
            </a:r>
            <a:r>
              <a:rPr lang="en-US" sz="2000" dirty="0" smtClean="0">
                <a:latin typeface="Arial (Body)"/>
                <a:cs typeface="Arial" panose="020B0604020202020204" pitchFamily="34" charset="0"/>
              </a:rPr>
              <a:t> </a:t>
            </a:r>
            <a:r>
              <a:rPr lang="en-US" sz="2000" dirty="0" err="1" smtClean="0">
                <a:latin typeface="Arial (Body)"/>
                <a:cs typeface="Arial" panose="020B0604020202020204" pitchFamily="34" charset="0"/>
              </a:rPr>
              <a:t>đa</a:t>
            </a:r>
            <a:r>
              <a:rPr lang="en-US" sz="2000" dirty="0" smtClean="0">
                <a:latin typeface="Arial (Body)"/>
                <a:cs typeface="Arial" panose="020B0604020202020204" pitchFamily="34" charset="0"/>
              </a:rPr>
              <a:t> </a:t>
            </a:r>
          </a:p>
          <a:p>
            <a:pPr marL="342900" indent="-342900" algn="just">
              <a:lnSpc>
                <a:spcPct val="150000"/>
              </a:lnSpc>
              <a:buFont typeface="Wingdings" panose="05000000000000000000" pitchFamily="2" charset="2"/>
              <a:buChar char="q"/>
            </a:pPr>
            <a:r>
              <a:rPr lang="en-US" sz="2000" dirty="0" smtClean="0">
                <a:latin typeface="Arial (Body)"/>
                <a:cs typeface="Arial" panose="020B0604020202020204" pitchFamily="34" charset="0"/>
              </a:rPr>
              <a:t>d: </a:t>
            </a:r>
            <a:r>
              <a:rPr lang="en-US" sz="2000" dirty="0" err="1" smtClean="0">
                <a:latin typeface="Arial (Body)"/>
                <a:cs typeface="Arial" panose="020B0604020202020204" pitchFamily="34" charset="0"/>
              </a:rPr>
              <a:t>độ</a:t>
            </a:r>
            <a:r>
              <a:rPr lang="en-US" sz="2000" dirty="0" smtClean="0">
                <a:latin typeface="Arial (Body)"/>
                <a:cs typeface="Arial" panose="020B0604020202020204" pitchFamily="34" charset="0"/>
              </a:rPr>
              <a:t> </a:t>
            </a:r>
            <a:r>
              <a:rPr lang="en-US" sz="2000" dirty="0" err="1">
                <a:latin typeface="Arial (Body)"/>
                <a:cs typeface="Arial" panose="020B0604020202020204" pitchFamily="34" charset="0"/>
              </a:rPr>
              <a:t>sâu</a:t>
            </a:r>
            <a:r>
              <a:rPr lang="en-US" sz="2000" dirty="0">
                <a:latin typeface="Arial (Body)"/>
                <a:cs typeface="Arial" panose="020B0604020202020204" pitchFamily="34" charset="0"/>
              </a:rPr>
              <a:t> </a:t>
            </a:r>
            <a:r>
              <a:rPr lang="en-US" sz="2000" dirty="0" err="1">
                <a:latin typeface="Arial (Body)"/>
                <a:cs typeface="Arial" panose="020B0604020202020204" pitchFamily="34" charset="0"/>
              </a:rPr>
              <a:t>của</a:t>
            </a:r>
            <a:r>
              <a:rPr lang="en-US" sz="2000" dirty="0">
                <a:latin typeface="Arial (Body)"/>
                <a:cs typeface="Arial" panose="020B0604020202020204" pitchFamily="34" charset="0"/>
              </a:rPr>
              <a:t> </a:t>
            </a:r>
            <a:r>
              <a:rPr lang="en-US" sz="2000" dirty="0" err="1">
                <a:latin typeface="Arial (Body)"/>
                <a:cs typeface="Arial" panose="020B0604020202020204" pitchFamily="34" charset="0"/>
              </a:rPr>
              <a:t>lời</a:t>
            </a:r>
            <a:r>
              <a:rPr lang="en-US" sz="2000" dirty="0">
                <a:latin typeface="Arial (Body)"/>
                <a:cs typeface="Arial" panose="020B0604020202020204" pitchFamily="34" charset="0"/>
              </a:rPr>
              <a:t> </a:t>
            </a:r>
            <a:r>
              <a:rPr lang="en-US" sz="2000" dirty="0" err="1">
                <a:latin typeface="Arial (Body)"/>
                <a:cs typeface="Arial" panose="020B0604020202020204" pitchFamily="34" charset="0"/>
              </a:rPr>
              <a:t>giải</a:t>
            </a:r>
            <a:r>
              <a:rPr lang="en-US" sz="2000" dirty="0">
                <a:latin typeface="Arial (Body)"/>
                <a:cs typeface="Arial" panose="020B0604020202020204" pitchFamily="34" charset="0"/>
              </a:rPr>
              <a:t> </a:t>
            </a:r>
            <a:r>
              <a:rPr lang="en-US" sz="2000" dirty="0" err="1">
                <a:latin typeface="Arial (Body)"/>
                <a:cs typeface="Arial" panose="020B0604020202020204" pitchFamily="34" charset="0"/>
              </a:rPr>
              <a:t>có</a:t>
            </a:r>
            <a:r>
              <a:rPr lang="en-US" sz="2000" dirty="0">
                <a:latin typeface="Arial (Body)"/>
                <a:cs typeface="Arial" panose="020B0604020202020204" pitchFamily="34" charset="0"/>
              </a:rPr>
              <a:t> chi </a:t>
            </a:r>
            <a:r>
              <a:rPr lang="en-US" sz="2000" dirty="0" err="1">
                <a:latin typeface="Arial (Body)"/>
                <a:cs typeface="Arial" panose="020B0604020202020204" pitchFamily="34" charset="0"/>
              </a:rPr>
              <a:t>phí</a:t>
            </a:r>
            <a:r>
              <a:rPr lang="en-US" sz="2000" dirty="0">
                <a:latin typeface="Arial (Body)"/>
                <a:cs typeface="Arial" panose="020B0604020202020204" pitchFamily="34" charset="0"/>
              </a:rPr>
              <a:t> </a:t>
            </a:r>
            <a:r>
              <a:rPr lang="en-US" sz="2000" dirty="0" err="1">
                <a:latin typeface="Arial (Body)"/>
                <a:cs typeface="Arial" panose="020B0604020202020204" pitchFamily="34" charset="0"/>
              </a:rPr>
              <a:t>nhỏ</a:t>
            </a:r>
            <a:r>
              <a:rPr lang="en-US" sz="2000" dirty="0">
                <a:latin typeface="Arial (Body)"/>
                <a:cs typeface="Arial" panose="020B0604020202020204" pitchFamily="34" charset="0"/>
              </a:rPr>
              <a:t> </a:t>
            </a:r>
            <a:r>
              <a:rPr lang="en-US" sz="2000" dirty="0" err="1">
                <a:latin typeface="Arial (Body)"/>
                <a:cs typeface="Arial" panose="020B0604020202020204" pitchFamily="34" charset="0"/>
              </a:rPr>
              <a:t>nhất</a:t>
            </a:r>
            <a:endParaRPr lang="en-US" sz="2000" dirty="0">
              <a:latin typeface="Arial (Body)"/>
              <a:cs typeface="Arial" panose="020B0604020202020204" pitchFamily="34" charset="0"/>
            </a:endParaRPr>
          </a:p>
          <a:p>
            <a:pPr marL="342900" indent="-342900" algn="just">
              <a:lnSpc>
                <a:spcPct val="150000"/>
              </a:lnSpc>
              <a:buFont typeface="Wingdings" panose="05000000000000000000" pitchFamily="2" charset="2"/>
              <a:buChar char="q"/>
            </a:pPr>
            <a:r>
              <a:rPr lang="en-US" sz="2000" dirty="0" smtClean="0">
                <a:latin typeface="Arial (Body)"/>
                <a:cs typeface="Arial" panose="020B0604020202020204" pitchFamily="34" charset="0"/>
              </a:rPr>
              <a:t>m: </a:t>
            </a:r>
            <a:r>
              <a:rPr lang="en-US" sz="2000" dirty="0" err="1" smtClean="0">
                <a:latin typeface="Arial (Body)"/>
                <a:cs typeface="Arial" panose="020B0604020202020204" pitchFamily="34" charset="0"/>
              </a:rPr>
              <a:t>độ</a:t>
            </a:r>
            <a:r>
              <a:rPr lang="en-US" sz="2000" dirty="0" smtClean="0">
                <a:latin typeface="Arial (Body)"/>
                <a:cs typeface="Arial" panose="020B0604020202020204" pitchFamily="34" charset="0"/>
              </a:rPr>
              <a:t> </a:t>
            </a:r>
            <a:r>
              <a:rPr lang="en-US" sz="2000" dirty="0" err="1">
                <a:latin typeface="Arial (Body)"/>
                <a:cs typeface="Arial" panose="020B0604020202020204" pitchFamily="34" charset="0"/>
              </a:rPr>
              <a:t>sâu</a:t>
            </a:r>
            <a:r>
              <a:rPr lang="en-US" sz="2000" dirty="0">
                <a:latin typeface="Arial (Body)"/>
                <a:cs typeface="Arial" panose="020B0604020202020204" pitchFamily="34" charset="0"/>
              </a:rPr>
              <a:t> </a:t>
            </a:r>
            <a:r>
              <a:rPr lang="en-US" sz="2000" dirty="0" err="1">
                <a:latin typeface="Arial (Body)"/>
                <a:cs typeface="Arial" panose="020B0604020202020204" pitchFamily="34" charset="0"/>
              </a:rPr>
              <a:t>tối</a:t>
            </a:r>
            <a:r>
              <a:rPr lang="en-US" sz="2000" dirty="0">
                <a:latin typeface="Arial (Body)"/>
                <a:cs typeface="Arial" panose="020B0604020202020204" pitchFamily="34" charset="0"/>
              </a:rPr>
              <a:t> </a:t>
            </a:r>
            <a:r>
              <a:rPr lang="en-US" sz="2000" dirty="0" err="1">
                <a:latin typeface="Arial (Body)"/>
                <a:cs typeface="Arial" panose="020B0604020202020204" pitchFamily="34" charset="0"/>
              </a:rPr>
              <a:t>đa</a:t>
            </a:r>
            <a:r>
              <a:rPr lang="en-US" sz="2000" dirty="0">
                <a:latin typeface="Arial (Body)"/>
                <a:cs typeface="Arial" panose="020B0604020202020204" pitchFamily="34" charset="0"/>
              </a:rPr>
              <a:t> </a:t>
            </a:r>
            <a:r>
              <a:rPr lang="en-US" sz="2000" dirty="0" err="1">
                <a:latin typeface="Arial (Body)"/>
                <a:cs typeface="Arial" panose="020B0604020202020204" pitchFamily="34" charset="0"/>
              </a:rPr>
              <a:t>của</a:t>
            </a:r>
            <a:r>
              <a:rPr lang="en-US" sz="2000" dirty="0">
                <a:latin typeface="Arial (Body)"/>
                <a:cs typeface="Arial" panose="020B0604020202020204" pitchFamily="34" charset="0"/>
              </a:rPr>
              <a:t> </a:t>
            </a:r>
            <a:r>
              <a:rPr lang="en-US" sz="2000" dirty="0" err="1">
                <a:latin typeface="Arial (Body)"/>
                <a:cs typeface="Arial" panose="020B0604020202020204" pitchFamily="34" charset="0"/>
              </a:rPr>
              <a:t>cây</a:t>
            </a:r>
            <a:r>
              <a:rPr lang="en-US" sz="2000" dirty="0">
                <a:latin typeface="Arial (Body)"/>
                <a:cs typeface="Arial" panose="020B0604020202020204" pitchFamily="34" charset="0"/>
              </a:rPr>
              <a:t> </a:t>
            </a:r>
            <a:r>
              <a:rPr lang="en-US" sz="2000" dirty="0" err="1">
                <a:latin typeface="Arial (Body)"/>
                <a:cs typeface="Arial" panose="020B0604020202020204" pitchFamily="34" charset="0"/>
              </a:rPr>
              <a:t>tìm</a:t>
            </a:r>
            <a:r>
              <a:rPr lang="en-US" sz="2000" dirty="0">
                <a:latin typeface="Arial (Body)"/>
                <a:cs typeface="Arial" panose="020B0604020202020204" pitchFamily="34" charset="0"/>
              </a:rPr>
              <a:t> </a:t>
            </a:r>
            <a:r>
              <a:rPr lang="en-US" sz="2000" dirty="0" err="1">
                <a:latin typeface="Arial (Body)"/>
                <a:cs typeface="Arial" panose="020B0604020202020204" pitchFamily="34" charset="0"/>
              </a:rPr>
              <a:t>kiếm</a:t>
            </a:r>
            <a:r>
              <a:rPr lang="en-US" sz="2000" dirty="0">
                <a:latin typeface="Arial (Body)"/>
                <a:cs typeface="Arial" panose="020B0604020202020204" pitchFamily="34" charset="0"/>
              </a:rPr>
              <a:t> </a:t>
            </a:r>
            <a:r>
              <a:rPr lang="en-US" sz="2000" dirty="0" smtClean="0">
                <a:latin typeface="Arial (Body)"/>
                <a:cs typeface="Arial" panose="020B0604020202020204" pitchFamily="34" charset="0"/>
              </a:rPr>
              <a:t>(</a:t>
            </a:r>
            <a:r>
              <a:rPr lang="en-US" sz="2000" dirty="0" err="1" smtClean="0">
                <a:latin typeface="Arial (Body)"/>
                <a:cs typeface="Arial" panose="020B0604020202020204" pitchFamily="34" charset="0"/>
              </a:rPr>
              <a:t>có</a:t>
            </a:r>
            <a:r>
              <a:rPr lang="en-US" sz="2000" dirty="0" smtClean="0">
                <a:latin typeface="Arial (Body)"/>
                <a:cs typeface="Arial" panose="020B0604020202020204" pitchFamily="34" charset="0"/>
              </a:rPr>
              <a:t> </a:t>
            </a:r>
            <a:r>
              <a:rPr lang="en-US" sz="2000" dirty="0" err="1">
                <a:latin typeface="Arial (Body)"/>
                <a:cs typeface="Arial" panose="020B0604020202020204" pitchFamily="34" charset="0"/>
              </a:rPr>
              <a:t>thể</a:t>
            </a:r>
            <a:r>
              <a:rPr lang="en-US" sz="2000" dirty="0">
                <a:latin typeface="Arial (Body)"/>
                <a:cs typeface="Arial" panose="020B0604020202020204" pitchFamily="34" charset="0"/>
              </a:rPr>
              <a:t> </a:t>
            </a:r>
            <a:r>
              <a:rPr lang="en-US" sz="2000" dirty="0" err="1">
                <a:latin typeface="Arial (Body)"/>
                <a:cs typeface="Arial" panose="020B0604020202020204" pitchFamily="34" charset="0"/>
              </a:rPr>
              <a:t>là</a:t>
            </a:r>
            <a:r>
              <a:rPr lang="en-US" sz="2000" dirty="0">
                <a:latin typeface="Arial (Body)"/>
                <a:cs typeface="Arial" panose="020B0604020202020204" pitchFamily="34" charset="0"/>
              </a:rPr>
              <a:t> </a:t>
            </a:r>
            <a:r>
              <a:rPr lang="en-US" sz="2000" dirty="0" err="1">
                <a:latin typeface="Arial (Body)"/>
                <a:cs typeface="Arial" panose="020B0604020202020204" pitchFamily="34" charset="0"/>
              </a:rPr>
              <a:t>vô</a:t>
            </a:r>
            <a:r>
              <a:rPr lang="en-US" sz="2000" dirty="0">
                <a:latin typeface="Arial (Body)"/>
                <a:cs typeface="Arial" panose="020B0604020202020204" pitchFamily="34" charset="0"/>
              </a:rPr>
              <a:t> </a:t>
            </a:r>
            <a:r>
              <a:rPr lang="en-US" sz="2000" dirty="0" err="1">
                <a:latin typeface="Arial (Body)"/>
                <a:cs typeface="Arial" panose="020B0604020202020204" pitchFamily="34" charset="0"/>
              </a:rPr>
              <a:t>hạn</a:t>
            </a:r>
            <a:r>
              <a:rPr lang="en-US" sz="2000" dirty="0">
                <a:latin typeface="Arial (Body)"/>
                <a:cs typeface="Arial" panose="020B0604020202020204" pitchFamily="34" charset="0"/>
              </a:rPr>
              <a:t>)</a:t>
            </a:r>
          </a:p>
        </p:txBody>
      </p:sp>
    </p:spTree>
    <p:extLst>
      <p:ext uri="{BB962C8B-B14F-4D97-AF65-F5344CB8AC3E}">
        <p14:creationId xmlns:p14="http://schemas.microsoft.com/office/powerpoint/2010/main" val="15242653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7" name="Rectangle 26"/>
          <p:cNvSpPr/>
          <p:nvPr/>
        </p:nvSpPr>
        <p:spPr>
          <a:xfrm>
            <a:off x="858981" y="1781192"/>
            <a:ext cx="10709564" cy="5078313"/>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en-US" sz="2400" dirty="0">
                <a:latin typeface="Arial (Body)"/>
                <a:cs typeface="Arial" panose="020B0604020202020204" pitchFamily="34" charset="0"/>
              </a:rPr>
              <a:t>L</a:t>
            </a:r>
            <a:r>
              <a:rPr lang="vi-VN" sz="2400" dirty="0">
                <a:latin typeface="Arial (Body)"/>
                <a:cs typeface="Arial" panose="020B0604020202020204" pitchFamily="34" charset="0"/>
              </a:rPr>
              <a:t>à các giải thuật chỉ sử dụng thông tin từ 5 thành phần cơ bản của bài toán</a:t>
            </a:r>
            <a:endParaRPr lang="en-US" sz="2400" dirty="0">
              <a:latin typeface="Arial (Body)"/>
              <a:cs typeface="Arial" panose="020B0604020202020204" pitchFamily="34" charset="0"/>
            </a:endParaRPr>
          </a:p>
          <a:p>
            <a:pPr marL="342900" indent="-342900" algn="just">
              <a:lnSpc>
                <a:spcPct val="150000"/>
              </a:lnSpc>
              <a:buFont typeface="Wingdings" panose="05000000000000000000" pitchFamily="2" charset="2"/>
              <a:buChar char="q"/>
            </a:pPr>
            <a:r>
              <a:rPr lang="vi-VN" sz="2400" dirty="0">
                <a:latin typeface="Arial (Body)"/>
                <a:cs typeface="Arial" panose="020B0604020202020204" pitchFamily="34" charset="0"/>
              </a:rPr>
              <a:t>Ý tưởng chung cơ</a:t>
            </a:r>
            <a:r>
              <a:rPr lang="en-US" sz="2400" dirty="0">
                <a:latin typeface="Arial (Body)"/>
                <a:cs typeface="Arial" panose="020B0604020202020204" pitchFamily="34" charset="0"/>
              </a:rPr>
              <a:t> </a:t>
            </a:r>
            <a:r>
              <a:rPr lang="vi-VN" sz="2400" dirty="0">
                <a:latin typeface="Arial (Body)"/>
                <a:cs typeface="Arial" panose="020B0604020202020204" pitchFamily="34" charset="0"/>
              </a:rPr>
              <a:t>bản của các giải thuật này là sinh ra cây lời giải tiềm năng (cây tìm kiếm) một cách có hệ</a:t>
            </a:r>
            <a:r>
              <a:rPr lang="en-US" sz="2400" dirty="0">
                <a:latin typeface="Arial (Body)"/>
                <a:cs typeface="Arial" panose="020B0604020202020204" pitchFamily="34" charset="0"/>
              </a:rPr>
              <a:t> </a:t>
            </a:r>
            <a:r>
              <a:rPr lang="vi-VN" sz="2400" dirty="0">
                <a:latin typeface="Arial (Body)"/>
                <a:cs typeface="Arial" panose="020B0604020202020204" pitchFamily="34" charset="0"/>
              </a:rPr>
              <a:t>thống (không bỏ sót và không lặp lại</a:t>
            </a:r>
            <a:r>
              <a:rPr lang="vi-VN" sz="2400" dirty="0" smtClean="0">
                <a:latin typeface="Arial (Body)"/>
                <a:cs typeface="Arial" panose="020B0604020202020204" pitchFamily="34" charset="0"/>
              </a:rPr>
              <a:t>)</a:t>
            </a:r>
            <a:endParaRPr lang="en-US" sz="2400" dirty="0" smtClean="0">
              <a:latin typeface="Arial (Body)"/>
              <a:cs typeface="Arial" panose="020B0604020202020204" pitchFamily="34" charset="0"/>
            </a:endParaRPr>
          </a:p>
          <a:p>
            <a:pPr marL="800100" lvl="1" indent="-342900" algn="just">
              <a:lnSpc>
                <a:spcPct val="150000"/>
              </a:lnSpc>
              <a:buFont typeface="Wingdings" panose="05000000000000000000" pitchFamily="2" charset="2"/>
              <a:buChar char="q"/>
            </a:pPr>
            <a:r>
              <a:rPr lang="en-US" sz="2400" dirty="0" err="1" smtClean="0">
                <a:latin typeface="Arial (Body)"/>
                <a:cs typeface="Arial" panose="020B0604020202020204" pitchFamily="34" charset="0"/>
              </a:rPr>
              <a:t>Tìm</a:t>
            </a:r>
            <a:r>
              <a:rPr lang="en-US" sz="2400" dirty="0" smtClean="0">
                <a:latin typeface="Arial (Body)"/>
                <a:cs typeface="Arial" panose="020B0604020202020204" pitchFamily="34" charset="0"/>
              </a:rPr>
              <a:t> </a:t>
            </a:r>
            <a:r>
              <a:rPr lang="en-US" sz="2400" dirty="0" err="1" smtClean="0">
                <a:latin typeface="Arial (Body)"/>
                <a:cs typeface="Arial" panose="020B0604020202020204" pitchFamily="34" charset="0"/>
              </a:rPr>
              <a:t>kiếm</a:t>
            </a:r>
            <a:r>
              <a:rPr lang="en-US" sz="2400" dirty="0" smtClean="0">
                <a:latin typeface="Arial (Body)"/>
                <a:cs typeface="Arial" panose="020B0604020202020204" pitchFamily="34" charset="0"/>
              </a:rPr>
              <a:t> </a:t>
            </a:r>
            <a:r>
              <a:rPr lang="en-US" sz="2400" dirty="0" err="1" smtClean="0">
                <a:latin typeface="Arial (Body)"/>
                <a:cs typeface="Arial" panose="020B0604020202020204" pitchFamily="34" charset="0"/>
              </a:rPr>
              <a:t>theo</a:t>
            </a:r>
            <a:r>
              <a:rPr lang="en-US" sz="2400" dirty="0" smtClean="0">
                <a:latin typeface="Arial (Body)"/>
                <a:cs typeface="Arial" panose="020B0604020202020204" pitchFamily="34" charset="0"/>
              </a:rPr>
              <a:t> </a:t>
            </a:r>
            <a:r>
              <a:rPr lang="en-US" sz="2400" dirty="0" err="1" smtClean="0">
                <a:latin typeface="Arial (Body)"/>
                <a:cs typeface="Arial" panose="020B0604020202020204" pitchFamily="34" charset="0"/>
              </a:rPr>
              <a:t>chiều</a:t>
            </a:r>
            <a:r>
              <a:rPr lang="en-US" sz="2400" dirty="0" smtClean="0">
                <a:latin typeface="Arial (Body)"/>
                <a:cs typeface="Arial" panose="020B0604020202020204" pitchFamily="34" charset="0"/>
              </a:rPr>
              <a:t> </a:t>
            </a:r>
            <a:r>
              <a:rPr lang="en-US" sz="2400" dirty="0" err="1">
                <a:latin typeface="Arial (Body)"/>
                <a:cs typeface="Arial" panose="020B0604020202020204" pitchFamily="34" charset="0"/>
              </a:rPr>
              <a:t>rộng</a:t>
            </a:r>
            <a:r>
              <a:rPr lang="en-US" sz="2400" dirty="0">
                <a:latin typeface="Arial (Body)"/>
                <a:cs typeface="Arial" panose="020B0604020202020204" pitchFamily="34" charset="0"/>
              </a:rPr>
              <a:t>, </a:t>
            </a:r>
            <a:endParaRPr lang="en-US" sz="2400" dirty="0" smtClean="0">
              <a:latin typeface="Arial (Body)"/>
              <a:cs typeface="Arial" panose="020B0604020202020204" pitchFamily="34" charset="0"/>
            </a:endParaRPr>
          </a:p>
          <a:p>
            <a:pPr marL="800100" lvl="1" indent="-342900" algn="just">
              <a:lnSpc>
                <a:spcPct val="150000"/>
              </a:lnSpc>
              <a:buFont typeface="Wingdings" panose="05000000000000000000" pitchFamily="2" charset="2"/>
              <a:buChar char="q"/>
            </a:pPr>
            <a:r>
              <a:rPr lang="en-US" sz="2400" dirty="0" err="1" smtClean="0">
                <a:latin typeface="Arial (Body)"/>
                <a:cs typeface="Arial" panose="020B0604020202020204" pitchFamily="34" charset="0"/>
              </a:rPr>
              <a:t>Tìm</a:t>
            </a:r>
            <a:r>
              <a:rPr lang="en-US" sz="2400" dirty="0" smtClean="0">
                <a:latin typeface="Arial (Body)"/>
                <a:cs typeface="Arial" panose="020B0604020202020204" pitchFamily="34" charset="0"/>
              </a:rPr>
              <a:t> </a:t>
            </a:r>
            <a:r>
              <a:rPr lang="en-US" sz="2400" dirty="0" err="1" smtClean="0">
                <a:latin typeface="Arial (Body)"/>
                <a:cs typeface="Arial" panose="020B0604020202020204" pitchFamily="34" charset="0"/>
              </a:rPr>
              <a:t>kiếm</a:t>
            </a:r>
            <a:r>
              <a:rPr lang="en-US" sz="2400" dirty="0" smtClean="0">
                <a:latin typeface="Arial (Body)"/>
                <a:cs typeface="Arial" panose="020B0604020202020204" pitchFamily="34" charset="0"/>
              </a:rPr>
              <a:t> </a:t>
            </a:r>
            <a:r>
              <a:rPr lang="en-US" sz="2400" dirty="0" err="1">
                <a:latin typeface="Arial (Body)"/>
                <a:cs typeface="Arial" panose="020B0604020202020204" pitchFamily="34" charset="0"/>
              </a:rPr>
              <a:t>theo</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chiều</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sâu</a:t>
            </a:r>
            <a:r>
              <a:rPr lang="en-US" sz="2400" dirty="0">
                <a:latin typeface="Arial (Body)"/>
                <a:cs typeface="Arial" panose="020B0604020202020204" pitchFamily="34" charset="0"/>
              </a:rPr>
              <a:t>, </a:t>
            </a:r>
            <a:endParaRPr lang="en-US" sz="2400" dirty="0" smtClean="0">
              <a:latin typeface="Arial (Body)"/>
              <a:cs typeface="Arial" panose="020B0604020202020204" pitchFamily="34" charset="0"/>
            </a:endParaRPr>
          </a:p>
          <a:p>
            <a:pPr marL="800100" lvl="1" indent="-342900" algn="just">
              <a:lnSpc>
                <a:spcPct val="150000"/>
              </a:lnSpc>
              <a:buFont typeface="Wingdings" panose="05000000000000000000" pitchFamily="2" charset="2"/>
              <a:buChar char="q"/>
            </a:pPr>
            <a:r>
              <a:rPr lang="en-US" sz="2400" dirty="0" err="1" smtClean="0">
                <a:latin typeface="Arial (Body)"/>
                <a:cs typeface="Arial" panose="020B0604020202020204" pitchFamily="34" charset="0"/>
              </a:rPr>
              <a:t>Tìm</a:t>
            </a:r>
            <a:r>
              <a:rPr lang="en-US" sz="2400" dirty="0" smtClean="0">
                <a:latin typeface="Arial (Body)"/>
                <a:cs typeface="Arial" panose="020B0604020202020204" pitchFamily="34" charset="0"/>
              </a:rPr>
              <a:t> </a:t>
            </a:r>
            <a:r>
              <a:rPr lang="en-US" sz="2400" dirty="0" err="1" smtClean="0">
                <a:latin typeface="Arial (Body)"/>
                <a:cs typeface="Arial" panose="020B0604020202020204" pitchFamily="34" charset="0"/>
              </a:rPr>
              <a:t>kiếm</a:t>
            </a:r>
            <a:r>
              <a:rPr lang="en-US" sz="2400" dirty="0" smtClean="0">
                <a:latin typeface="Arial (Body)"/>
                <a:cs typeface="Arial" panose="020B0604020202020204" pitchFamily="34" charset="0"/>
              </a:rPr>
              <a:t> </a:t>
            </a:r>
            <a:r>
              <a:rPr lang="en-US" sz="2400" dirty="0" err="1">
                <a:latin typeface="Arial (Body)"/>
                <a:cs typeface="Arial" panose="020B0604020202020204" pitchFamily="34" charset="0"/>
              </a:rPr>
              <a:t>theo</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chiều</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sâu</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có</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giới</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hạn</a:t>
            </a:r>
            <a:r>
              <a:rPr lang="en-US" sz="2400" dirty="0">
                <a:latin typeface="Arial (Body)"/>
                <a:cs typeface="Arial" panose="020B0604020202020204" pitchFamily="34" charset="0"/>
              </a:rPr>
              <a:t>, </a:t>
            </a:r>
            <a:endParaRPr lang="en-US" sz="2400" dirty="0" smtClean="0">
              <a:latin typeface="Arial (Body)"/>
              <a:cs typeface="Arial" panose="020B0604020202020204" pitchFamily="34" charset="0"/>
            </a:endParaRPr>
          </a:p>
          <a:p>
            <a:pPr marL="800100" lvl="1" indent="-342900" algn="just">
              <a:lnSpc>
                <a:spcPct val="150000"/>
              </a:lnSpc>
              <a:buFont typeface="Wingdings" panose="05000000000000000000" pitchFamily="2" charset="2"/>
              <a:buChar char="q"/>
            </a:pPr>
            <a:r>
              <a:rPr lang="en-US" sz="2400" dirty="0" err="1" smtClean="0">
                <a:latin typeface="Arial (Body)"/>
                <a:cs typeface="Arial" panose="020B0604020202020204" pitchFamily="34" charset="0"/>
              </a:rPr>
              <a:t>Tìm</a:t>
            </a:r>
            <a:r>
              <a:rPr lang="en-US" sz="2400" dirty="0" smtClean="0">
                <a:latin typeface="Arial (Body)"/>
                <a:cs typeface="Arial" panose="020B0604020202020204" pitchFamily="34" charset="0"/>
              </a:rPr>
              <a:t> </a:t>
            </a:r>
            <a:r>
              <a:rPr lang="en-US" sz="2400" dirty="0" err="1" smtClean="0">
                <a:latin typeface="Arial (Body)"/>
                <a:cs typeface="Arial" panose="020B0604020202020204" pitchFamily="34" charset="0"/>
              </a:rPr>
              <a:t>kiếm</a:t>
            </a:r>
            <a:r>
              <a:rPr lang="en-US" sz="2400" dirty="0" smtClean="0">
                <a:latin typeface="Arial (Body)"/>
                <a:cs typeface="Arial" panose="020B0604020202020204" pitchFamily="34" charset="0"/>
              </a:rPr>
              <a:t> </a:t>
            </a:r>
            <a:r>
              <a:rPr lang="en-US" sz="2400" dirty="0" err="1" smtClean="0">
                <a:latin typeface="Arial (Body)"/>
                <a:cs typeface="Arial" panose="020B0604020202020204" pitchFamily="34" charset="0"/>
              </a:rPr>
              <a:t>sâu</a:t>
            </a:r>
            <a:r>
              <a:rPr lang="en-US" sz="2400" dirty="0" smtClean="0">
                <a:latin typeface="Arial (Body)"/>
                <a:cs typeface="Arial" panose="020B0604020202020204" pitchFamily="34" charset="0"/>
              </a:rPr>
              <a:t> </a:t>
            </a:r>
            <a:r>
              <a:rPr lang="en-US" sz="2400" dirty="0" err="1" smtClean="0">
                <a:latin typeface="Arial (Body)"/>
                <a:cs typeface="Arial" panose="020B0604020202020204" pitchFamily="34" charset="0"/>
              </a:rPr>
              <a:t>dần</a:t>
            </a:r>
            <a:endParaRPr lang="en-US" sz="2400" dirty="0" smtClean="0">
              <a:latin typeface="Arial (Body)"/>
              <a:cs typeface="Arial" panose="020B0604020202020204" pitchFamily="34" charset="0"/>
            </a:endParaRPr>
          </a:p>
          <a:p>
            <a:pPr marL="342900" indent="-342900" algn="just">
              <a:lnSpc>
                <a:spcPct val="150000"/>
              </a:lnSpc>
              <a:buFont typeface="Wingdings" panose="05000000000000000000" pitchFamily="2" charset="2"/>
              <a:buChar char="q"/>
            </a:pPr>
            <a:r>
              <a:rPr lang="en-US" sz="2400" dirty="0" err="1" smtClean="0">
                <a:latin typeface="Arial (Body)"/>
                <a:cs typeface="Arial" panose="020B0604020202020204" pitchFamily="34" charset="0"/>
              </a:rPr>
              <a:t>Các</a:t>
            </a:r>
            <a:r>
              <a:rPr lang="en-US" sz="2400" dirty="0" smtClean="0">
                <a:latin typeface="Arial (Body)"/>
                <a:cs typeface="Arial" panose="020B0604020202020204" pitchFamily="34" charset="0"/>
              </a:rPr>
              <a:t> </a:t>
            </a:r>
            <a:r>
              <a:rPr lang="en-US" sz="2400" dirty="0" err="1" smtClean="0">
                <a:latin typeface="Arial (Body)"/>
                <a:cs typeface="Arial" panose="020B0604020202020204" pitchFamily="34" charset="0"/>
              </a:rPr>
              <a:t>giải</a:t>
            </a:r>
            <a:r>
              <a:rPr lang="en-US" sz="2400" dirty="0" smtClean="0">
                <a:latin typeface="Arial (Body)"/>
                <a:cs typeface="Arial" panose="020B0604020202020204" pitchFamily="34" charset="0"/>
              </a:rPr>
              <a:t> </a:t>
            </a:r>
            <a:r>
              <a:rPr lang="en-US" sz="2400" dirty="0" err="1" smtClean="0">
                <a:latin typeface="Arial (Body)"/>
                <a:cs typeface="Arial" panose="020B0604020202020204" pitchFamily="34" charset="0"/>
              </a:rPr>
              <a:t>thuật</a:t>
            </a:r>
            <a:r>
              <a:rPr lang="en-US" sz="2400" dirty="0" smtClean="0">
                <a:latin typeface="Arial (Body)"/>
                <a:cs typeface="Arial" panose="020B0604020202020204" pitchFamily="34" charset="0"/>
              </a:rPr>
              <a:t> </a:t>
            </a:r>
            <a:r>
              <a:rPr lang="en-US" sz="2400" dirty="0" err="1" smtClean="0">
                <a:latin typeface="Arial (Body)"/>
                <a:cs typeface="Arial" panose="020B0604020202020204" pitchFamily="34" charset="0"/>
              </a:rPr>
              <a:t>này</a:t>
            </a:r>
            <a:r>
              <a:rPr lang="en-US" sz="2400" dirty="0" smtClean="0">
                <a:latin typeface="Arial (Body)"/>
                <a:cs typeface="Arial" panose="020B0604020202020204" pitchFamily="34" charset="0"/>
              </a:rPr>
              <a:t> </a:t>
            </a:r>
            <a:r>
              <a:rPr lang="en-US" sz="2400" dirty="0" err="1" smtClean="0">
                <a:latin typeface="Arial (Body)"/>
                <a:cs typeface="Arial" panose="020B0604020202020204" pitchFamily="34" charset="0"/>
              </a:rPr>
              <a:t>chỉ</a:t>
            </a:r>
            <a:r>
              <a:rPr lang="en-US" sz="2400" dirty="0" smtClean="0">
                <a:latin typeface="Arial (Body)"/>
                <a:cs typeface="Arial" panose="020B0604020202020204" pitchFamily="34" charset="0"/>
              </a:rPr>
              <a:t> </a:t>
            </a:r>
            <a:r>
              <a:rPr lang="en-US" sz="2400" dirty="0" err="1" smtClean="0">
                <a:latin typeface="Arial (Body)"/>
                <a:cs typeface="Arial" panose="020B0604020202020204" pitchFamily="34" charset="0"/>
              </a:rPr>
              <a:t>khác</a:t>
            </a:r>
            <a:r>
              <a:rPr lang="en-US" sz="2400" dirty="0" smtClean="0">
                <a:latin typeface="Arial (Body)"/>
                <a:cs typeface="Arial" panose="020B0604020202020204" pitchFamily="34" charset="0"/>
              </a:rPr>
              <a:t> </a:t>
            </a:r>
            <a:r>
              <a:rPr lang="en-US" sz="2400" dirty="0" err="1" smtClean="0">
                <a:latin typeface="Arial (Body)"/>
                <a:cs typeface="Arial" panose="020B0604020202020204" pitchFamily="34" charset="0"/>
              </a:rPr>
              <a:t>nhau</a:t>
            </a:r>
            <a:r>
              <a:rPr lang="en-US" sz="2400" dirty="0" smtClean="0">
                <a:latin typeface="Arial (Body)"/>
                <a:cs typeface="Arial" panose="020B0604020202020204" pitchFamily="34" charset="0"/>
              </a:rPr>
              <a:t> </a:t>
            </a:r>
            <a:r>
              <a:rPr lang="vi-VN" sz="2400" dirty="0">
                <a:latin typeface="Arial (Body)"/>
                <a:cs typeface="Arial" panose="020B0604020202020204" pitchFamily="34" charset="0"/>
              </a:rPr>
              <a:t>chỉ khác nhau </a:t>
            </a:r>
            <a:r>
              <a:rPr lang="vi-VN" sz="2400" dirty="0" smtClean="0">
                <a:latin typeface="Arial (Body)"/>
                <a:cs typeface="Arial" panose="020B0604020202020204" pitchFamily="34" charset="0"/>
              </a:rPr>
              <a:t>ở</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chiến </a:t>
            </a:r>
            <a:r>
              <a:rPr lang="vi-VN" sz="2400" dirty="0">
                <a:latin typeface="Arial (Body)"/>
                <a:cs typeface="Arial" panose="020B0604020202020204" pitchFamily="34" charset="0"/>
              </a:rPr>
              <a:t>lược tìm kiếm hay </a:t>
            </a:r>
            <a:r>
              <a:rPr lang="vi-VN" sz="2400" dirty="0" smtClean="0">
                <a:latin typeface="Arial (Body)"/>
                <a:cs typeface="Arial" panose="020B0604020202020204" pitchFamily="34" charset="0"/>
              </a:rPr>
              <a:t>cấu </a:t>
            </a:r>
            <a:r>
              <a:rPr lang="vi-VN" sz="2400" dirty="0">
                <a:latin typeface="Arial (Body)"/>
                <a:cs typeface="Arial" panose="020B0604020202020204" pitchFamily="34" charset="0"/>
              </a:rPr>
              <a:t>trúc dữ liệu để lưu giữ và lấy ra các nút lá của cây </a:t>
            </a:r>
            <a:r>
              <a:rPr lang="vi-VN" sz="2400" dirty="0" smtClean="0">
                <a:latin typeface="Arial (Body)"/>
                <a:cs typeface="Arial" panose="020B0604020202020204" pitchFamily="34" charset="0"/>
              </a:rPr>
              <a:t>tìm</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kiếm</a:t>
            </a:r>
            <a:endParaRPr lang="en-US" sz="2400" dirty="0">
              <a:latin typeface="Arial (Body)"/>
              <a:cs typeface="Arial" panose="020B0604020202020204" pitchFamily="34" charset="0"/>
            </a:endParaRPr>
          </a:p>
        </p:txBody>
      </p:sp>
      <p:sp>
        <p:nvSpPr>
          <p:cNvPr id="2" name="Rectangle 1"/>
          <p:cNvSpPr/>
          <p:nvPr/>
        </p:nvSpPr>
        <p:spPr>
          <a:xfrm>
            <a:off x="858981" y="464522"/>
            <a:ext cx="10709564" cy="95410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spc="300" dirty="0" err="1" smtClean="0">
                <a:solidFill>
                  <a:schemeClr val="bg2"/>
                </a:solidFill>
                <a:latin typeface="Arial" panose="020B0604020202020204" pitchFamily="34" charset="0"/>
                <a:cs typeface="Arial" panose="020B0604020202020204" pitchFamily="34" charset="0"/>
              </a:rPr>
              <a:t>Giải</a:t>
            </a:r>
            <a:r>
              <a:rPr lang="en-US" sz="2800" b="1" spc="300" dirty="0" smtClean="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thuật</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tìm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kiếm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không</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có</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thông</a:t>
            </a:r>
            <a:r>
              <a:rPr lang="en-US" sz="2800" b="1" spc="300" dirty="0">
                <a:solidFill>
                  <a:schemeClr val="bg2"/>
                </a:solidFill>
                <a:latin typeface="Arial" panose="020B0604020202020204" pitchFamily="34" charset="0"/>
                <a:cs typeface="Arial" panose="020B0604020202020204" pitchFamily="34" charset="0"/>
              </a:rPr>
              <a:t> tin </a:t>
            </a:r>
            <a:r>
              <a:rPr lang="en-US" sz="2800" b="1" spc="300" dirty="0" err="1">
                <a:solidFill>
                  <a:schemeClr val="bg2"/>
                </a:solidFill>
                <a:latin typeface="Arial" panose="020B0604020202020204" pitchFamily="34" charset="0"/>
                <a:cs typeface="Arial" panose="020B0604020202020204" pitchFamily="34" charset="0"/>
              </a:rPr>
              <a:t>phản</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hồi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tìm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kiếm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mù</a:t>
            </a:r>
            <a:r>
              <a:rPr lang="en-US" sz="2800" b="1" spc="300" dirty="0">
                <a:solidFill>
                  <a:schemeClr val="bg2"/>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8673152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7" name="Rectangle 26"/>
          <p:cNvSpPr/>
          <p:nvPr/>
        </p:nvSpPr>
        <p:spPr>
          <a:xfrm>
            <a:off x="858981" y="1139749"/>
            <a:ext cx="10709564" cy="2308324"/>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vi-VN" sz="2400" dirty="0" smtClean="0">
                <a:latin typeface="Arial (Body)"/>
                <a:cs typeface="Arial" panose="020B0604020202020204" pitchFamily="34" charset="0"/>
              </a:rPr>
              <a:t>Sử dụng </a:t>
            </a:r>
            <a:r>
              <a:rPr lang="vi-VN" sz="2400" dirty="0">
                <a:latin typeface="Arial (Body)"/>
                <a:cs typeface="Arial" panose="020B0604020202020204" pitchFamily="34" charset="0"/>
              </a:rPr>
              <a:t>cấu trúc dữ liệu kiểu hàng đợi (queue) để lưu giữ </a:t>
            </a:r>
            <a:r>
              <a:rPr lang="vi-VN" sz="2400" dirty="0" smtClean="0">
                <a:latin typeface="Arial (Body)"/>
                <a:cs typeface="Arial" panose="020B0604020202020204" pitchFamily="34" charset="0"/>
              </a:rPr>
              <a:t>các</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trạng </a:t>
            </a:r>
            <a:r>
              <a:rPr lang="vi-VN" sz="2400" dirty="0">
                <a:latin typeface="Arial (Body)"/>
                <a:cs typeface="Arial" panose="020B0604020202020204" pitchFamily="34" charset="0"/>
              </a:rPr>
              <a:t>thái nút lá của cây tìm kiếm. Các nút lá sinh ra trong quá trình thực thi giải thuật </a:t>
            </a:r>
            <a:r>
              <a:rPr lang="vi-VN" sz="2400" dirty="0" smtClean="0">
                <a:latin typeface="Arial (Body)"/>
                <a:cs typeface="Arial" panose="020B0604020202020204" pitchFamily="34" charset="0"/>
              </a:rPr>
              <a:t>sẽ</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được </a:t>
            </a:r>
            <a:r>
              <a:rPr lang="vi-VN" sz="2400" dirty="0">
                <a:latin typeface="Arial (Body)"/>
                <a:cs typeface="Arial" panose="020B0604020202020204" pitchFamily="34" charset="0"/>
              </a:rPr>
              <a:t>cập nhật vào một hàng đợi theo nguyên tắc nút nào được đưa vào hàng đợi trước </a:t>
            </a:r>
            <a:r>
              <a:rPr lang="vi-VN" sz="2400" dirty="0" smtClean="0">
                <a:latin typeface="Arial (Body)"/>
                <a:cs typeface="Arial" panose="020B0604020202020204" pitchFamily="34" charset="0"/>
              </a:rPr>
              <a:t>sẽ</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được </a:t>
            </a:r>
            <a:r>
              <a:rPr lang="vi-VN" sz="2400" dirty="0">
                <a:latin typeface="Arial (Body)"/>
                <a:cs typeface="Arial" panose="020B0604020202020204" pitchFamily="34" charset="0"/>
              </a:rPr>
              <a:t>lấy ra trước trong quá trình mở rộng cây</a:t>
            </a:r>
            <a:endParaRPr lang="en-US" sz="2000" dirty="0" smtClean="0">
              <a:latin typeface="Arial (Body)"/>
              <a:cs typeface="Arial" panose="020B0604020202020204" pitchFamily="34" charset="0"/>
            </a:endParaRPr>
          </a:p>
        </p:txBody>
      </p:sp>
      <p:sp>
        <p:nvSpPr>
          <p:cNvPr id="2" name="Rectangle 1"/>
          <p:cNvSpPr/>
          <p:nvPr/>
        </p:nvSpPr>
        <p:spPr>
          <a:xfrm>
            <a:off x="858981" y="464522"/>
            <a:ext cx="10709564"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spc="300" dirty="0" err="1">
                <a:solidFill>
                  <a:schemeClr val="bg2"/>
                </a:solidFill>
                <a:latin typeface="Arial" panose="020B0604020202020204" pitchFamily="34" charset="0"/>
                <a:cs typeface="Arial" panose="020B0604020202020204" pitchFamily="34" charset="0"/>
              </a:rPr>
              <a:t>Tìm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kiếm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theo</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chiều</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rộng</a:t>
            </a:r>
            <a:r>
              <a:rPr lang="en-US" sz="2800" b="1" spc="300" dirty="0" smtClean="0">
                <a:solidFill>
                  <a:schemeClr val="bg2"/>
                </a:solidFill>
                <a:latin typeface="Arial" panose="020B0604020202020204" pitchFamily="34" charset="0"/>
                <a:cs typeface="Arial" panose="020B0604020202020204" pitchFamily="34" charset="0"/>
              </a:rPr>
              <a:t> </a:t>
            </a:r>
            <a:r>
              <a:rPr lang="en-US" sz="2800" b="1" spc="300" dirty="0">
                <a:solidFill>
                  <a:schemeClr val="bg2"/>
                </a:solidFill>
                <a:latin typeface="Arial" panose="020B0604020202020204" pitchFamily="34" charset="0"/>
                <a:cs typeface="Arial" panose="020B0604020202020204" pitchFamily="34" charset="0"/>
              </a:rPr>
              <a:t>(Breadth-first search)</a:t>
            </a:r>
          </a:p>
        </p:txBody>
      </p:sp>
      <p:sp>
        <p:nvSpPr>
          <p:cNvPr id="9" name="Rectangle 8"/>
          <p:cNvSpPr/>
          <p:nvPr/>
        </p:nvSpPr>
        <p:spPr>
          <a:xfrm>
            <a:off x="858981" y="3463600"/>
            <a:ext cx="10709564" cy="3416320"/>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vi-VN" sz="2400" dirty="0">
                <a:latin typeface="Arial (Body)"/>
                <a:cs typeface="Arial" panose="020B0604020202020204" pitchFamily="34" charset="0"/>
              </a:rPr>
              <a:t>Giả sử bài toán có không gian các trạng thái đầy đủ </a:t>
            </a:r>
            <a:r>
              <a:rPr lang="vi-VN" sz="2400" dirty="0" smtClean="0">
                <a:latin typeface="Arial (Body)"/>
                <a:cs typeface="Arial" panose="020B0604020202020204" pitchFamily="34" charset="0"/>
              </a:rPr>
              <a:t>với </a:t>
            </a:r>
            <a:r>
              <a:rPr lang="vi-VN" sz="2400" dirty="0">
                <a:latin typeface="Arial (Body)"/>
                <a:cs typeface="Arial" panose="020B0604020202020204" pitchFamily="34" charset="0"/>
              </a:rPr>
              <a:t>trạng thái đầu là S, trạng thái đích là G và </a:t>
            </a:r>
            <a:r>
              <a:rPr lang="vi-VN" sz="2400" dirty="0" smtClean="0">
                <a:latin typeface="Arial (Body)"/>
                <a:cs typeface="Arial" panose="020B0604020202020204" pitchFamily="34" charset="0"/>
              </a:rPr>
              <a:t>các</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phép </a:t>
            </a:r>
            <a:r>
              <a:rPr lang="vi-VN" sz="2400" dirty="0">
                <a:latin typeface="Arial (Body)"/>
                <a:cs typeface="Arial" panose="020B0604020202020204" pitchFamily="34" charset="0"/>
              </a:rPr>
              <a:t>chuyển trạng thái là các cung nối giữa các trạng thái. </a:t>
            </a:r>
            <a:endParaRPr lang="en-US" sz="2400" dirty="0" smtClean="0">
              <a:latin typeface="Arial (Body)"/>
              <a:cs typeface="Arial" panose="020B0604020202020204" pitchFamily="34" charset="0"/>
            </a:endParaRPr>
          </a:p>
          <a:p>
            <a:pPr marL="342900" indent="-342900" algn="just">
              <a:lnSpc>
                <a:spcPct val="150000"/>
              </a:lnSpc>
              <a:buFont typeface="Wingdings" panose="05000000000000000000" pitchFamily="2" charset="2"/>
              <a:buChar char="q"/>
            </a:pPr>
            <a:r>
              <a:rPr lang="vi-VN" sz="2400" dirty="0" smtClean="0">
                <a:latin typeface="Arial (Body)"/>
                <a:cs typeface="Arial" panose="020B0604020202020204" pitchFamily="34" charset="0"/>
              </a:rPr>
              <a:t>Giải </a:t>
            </a:r>
            <a:r>
              <a:rPr lang="vi-VN" sz="2400" dirty="0">
                <a:latin typeface="Arial (Body)"/>
                <a:cs typeface="Arial" panose="020B0604020202020204" pitchFamily="34" charset="0"/>
              </a:rPr>
              <a:t>thuật bắt đầu xét với </a:t>
            </a:r>
            <a:r>
              <a:rPr lang="vi-VN" sz="2400" dirty="0" smtClean="0">
                <a:latin typeface="Arial (Body)"/>
                <a:cs typeface="Arial" panose="020B0604020202020204" pitchFamily="34" charset="0"/>
              </a:rPr>
              <a:t>h</a:t>
            </a:r>
            <a:r>
              <a:rPr lang="en-US" sz="2400" dirty="0">
                <a:latin typeface="Arial (Body)"/>
                <a:cs typeface="Arial" panose="020B0604020202020204" pitchFamily="34" charset="0"/>
              </a:rPr>
              <a:t>à</a:t>
            </a:r>
            <a:r>
              <a:rPr lang="vi-VN" sz="2400" dirty="0" smtClean="0">
                <a:latin typeface="Arial (Body)"/>
                <a:cs typeface="Arial" panose="020B0604020202020204" pitchFamily="34" charset="0"/>
              </a:rPr>
              <a:t>ng</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đợi </a:t>
            </a:r>
            <a:r>
              <a:rPr lang="vi-VN" sz="2400" dirty="0">
                <a:latin typeface="Arial (Body)"/>
                <a:cs typeface="Arial" panose="020B0604020202020204" pitchFamily="34" charset="0"/>
              </a:rPr>
              <a:t>chứa trạng thái đầu S, lấy trạng thái ở đầu hàng đợi ra kiểm tra xem nó có là </a:t>
            </a:r>
            <a:r>
              <a:rPr lang="vi-VN" sz="2400" dirty="0" smtClean="0">
                <a:latin typeface="Arial (Body)"/>
                <a:cs typeface="Arial" panose="020B0604020202020204" pitchFamily="34" charset="0"/>
              </a:rPr>
              <a:t>trạng</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thái </a:t>
            </a:r>
            <a:r>
              <a:rPr lang="vi-VN" sz="2400" dirty="0">
                <a:latin typeface="Arial (Body)"/>
                <a:cs typeface="Arial" panose="020B0604020202020204" pitchFamily="34" charset="0"/>
              </a:rPr>
              <a:t>đích, nếu là đích thì in lời giải, nếu không thì bổ sung các trạng thái con của nó </a:t>
            </a:r>
            <a:r>
              <a:rPr lang="vi-VN" sz="2400" dirty="0" smtClean="0">
                <a:latin typeface="Arial (Body)"/>
                <a:cs typeface="Arial" panose="020B0604020202020204" pitchFamily="34" charset="0"/>
              </a:rPr>
              <a:t>vào</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hàng </a:t>
            </a:r>
            <a:r>
              <a:rPr lang="vi-VN" sz="2400" dirty="0">
                <a:latin typeface="Arial (Body)"/>
                <a:cs typeface="Arial" panose="020B0604020202020204" pitchFamily="34" charset="0"/>
              </a:rPr>
              <a:t>đợi. </a:t>
            </a:r>
            <a:endParaRPr lang="en-US" sz="2400" dirty="0">
              <a:latin typeface="Arial (Body)"/>
              <a:cs typeface="Arial" panose="020B0604020202020204" pitchFamily="34" charset="0"/>
            </a:endParaRPr>
          </a:p>
        </p:txBody>
      </p:sp>
    </p:spTree>
    <p:extLst>
      <p:ext uri="{BB962C8B-B14F-4D97-AF65-F5344CB8AC3E}">
        <p14:creationId xmlns:p14="http://schemas.microsoft.com/office/powerpoint/2010/main" val="31137259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p:cNvSpPr/>
          <p:nvPr/>
        </p:nvSpPr>
        <p:spPr>
          <a:xfrm>
            <a:off x="858981" y="464522"/>
            <a:ext cx="10709564"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spc="300" dirty="0" err="1">
                <a:solidFill>
                  <a:schemeClr val="bg2"/>
                </a:solidFill>
                <a:latin typeface="Arial" panose="020B0604020202020204" pitchFamily="34" charset="0"/>
                <a:cs typeface="Arial" panose="020B0604020202020204" pitchFamily="34" charset="0"/>
              </a:rPr>
              <a:t>Tìm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kiếm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theo</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chiều</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rộng</a:t>
            </a:r>
            <a:r>
              <a:rPr lang="en-US" sz="2800" b="1" spc="300" dirty="0" smtClean="0">
                <a:solidFill>
                  <a:schemeClr val="bg2"/>
                </a:solidFill>
                <a:latin typeface="Arial" panose="020B0604020202020204" pitchFamily="34" charset="0"/>
                <a:cs typeface="Arial" panose="020B0604020202020204" pitchFamily="34" charset="0"/>
              </a:rPr>
              <a:t> </a:t>
            </a:r>
            <a:r>
              <a:rPr lang="en-US" sz="2800" b="1" spc="300" dirty="0">
                <a:solidFill>
                  <a:schemeClr val="bg2"/>
                </a:solidFill>
                <a:latin typeface="Arial" panose="020B0604020202020204" pitchFamily="34" charset="0"/>
                <a:cs typeface="Arial" panose="020B0604020202020204" pitchFamily="34" charset="0"/>
              </a:rPr>
              <a:t>(Breadth-first search)</a:t>
            </a:r>
          </a:p>
        </p:txBody>
      </p:sp>
      <p:sp>
        <p:nvSpPr>
          <p:cNvPr id="3" name="Rectangle 2"/>
          <p:cNvSpPr/>
          <p:nvPr/>
        </p:nvSpPr>
        <p:spPr>
          <a:xfrm>
            <a:off x="332093" y="1133482"/>
            <a:ext cx="6887571" cy="5035353"/>
          </a:xfrm>
          <a:prstGeom prst="rect">
            <a:avLst/>
          </a:prstGeom>
        </p:spPr>
        <p:txBody>
          <a:bodyPr wrap="square">
            <a:spAutoFit/>
          </a:bodyPr>
          <a:lstStyle/>
          <a:p>
            <a:pPr>
              <a:lnSpc>
                <a:spcPct val="150000"/>
              </a:lnSpc>
            </a:pPr>
            <a:r>
              <a:rPr lang="en-US" dirty="0"/>
              <a:t>Function Breadth-Search(problem, Queue) returns a solution, or failure</a:t>
            </a:r>
          </a:p>
          <a:p>
            <a:pPr>
              <a:lnSpc>
                <a:spcPct val="150000"/>
              </a:lnSpc>
            </a:pPr>
            <a:r>
              <a:rPr lang="en-US" dirty="0"/>
              <a:t> Queue  make-queue(make-node(initial-state[problem]));</a:t>
            </a:r>
          </a:p>
          <a:p>
            <a:pPr>
              <a:lnSpc>
                <a:spcPct val="150000"/>
              </a:lnSpc>
            </a:pPr>
            <a:r>
              <a:rPr lang="en-US" dirty="0"/>
              <a:t>    </a:t>
            </a:r>
            <a:r>
              <a:rPr lang="en-US" dirty="0" smtClean="0"/>
              <a:t> father(initial-state[problem</a:t>
            </a:r>
            <a:r>
              <a:rPr lang="en-US" dirty="0"/>
              <a:t>]) = empty;</a:t>
            </a:r>
          </a:p>
          <a:p>
            <a:pPr>
              <a:lnSpc>
                <a:spcPct val="150000"/>
              </a:lnSpc>
            </a:pPr>
            <a:r>
              <a:rPr lang="en-US" dirty="0"/>
              <a:t> </a:t>
            </a:r>
            <a:r>
              <a:rPr lang="en-US" b="1" dirty="0" smtClean="0"/>
              <a:t>while </a:t>
            </a:r>
            <a:r>
              <a:rPr lang="en-US" b="1" dirty="0"/>
              <a:t>(1)</a:t>
            </a:r>
            <a:r>
              <a:rPr lang="en-US" dirty="0"/>
              <a:t> </a:t>
            </a:r>
          </a:p>
          <a:p>
            <a:pPr>
              <a:lnSpc>
                <a:spcPct val="150000"/>
              </a:lnSpc>
            </a:pPr>
            <a:r>
              <a:rPr lang="en-US" dirty="0"/>
              <a:t>   </a:t>
            </a:r>
            <a:r>
              <a:rPr lang="en-US" b="1" dirty="0"/>
              <a:t>if</a:t>
            </a:r>
            <a:r>
              <a:rPr lang="en-US" dirty="0"/>
              <a:t> Queue is empty then return failure;</a:t>
            </a:r>
          </a:p>
          <a:p>
            <a:pPr>
              <a:lnSpc>
                <a:spcPct val="150000"/>
              </a:lnSpc>
            </a:pPr>
            <a:r>
              <a:rPr lang="en-US" dirty="0"/>
              <a:t> </a:t>
            </a:r>
            <a:r>
              <a:rPr lang="en-US" dirty="0" smtClean="0"/>
              <a:t>      node </a:t>
            </a:r>
            <a:r>
              <a:rPr lang="en-US" dirty="0"/>
              <a:t>= pop(Queue) ; </a:t>
            </a:r>
          </a:p>
          <a:p>
            <a:pPr>
              <a:lnSpc>
                <a:spcPct val="150000"/>
              </a:lnSpc>
            </a:pPr>
            <a:r>
              <a:rPr lang="en-US" dirty="0"/>
              <a:t>  </a:t>
            </a:r>
            <a:r>
              <a:rPr lang="en-US" b="1" dirty="0"/>
              <a:t>if </a:t>
            </a:r>
            <a:r>
              <a:rPr lang="en-US" dirty="0" smtClean="0"/>
              <a:t>test(</a:t>
            </a:r>
            <a:r>
              <a:rPr lang="en-US" dirty="0" err="1" smtClean="0"/>
              <a:t>node,Goal</a:t>
            </a:r>
            <a:r>
              <a:rPr lang="en-US" dirty="0" smtClean="0"/>
              <a:t>[problem</a:t>
            </a:r>
            <a:r>
              <a:rPr lang="en-US" dirty="0"/>
              <a:t>]) then return path(</a:t>
            </a:r>
            <a:r>
              <a:rPr lang="en-US" dirty="0" err="1"/>
              <a:t>node,father</a:t>
            </a:r>
            <a:r>
              <a:rPr lang="en-US" dirty="0"/>
              <a:t>); </a:t>
            </a:r>
          </a:p>
          <a:p>
            <a:pPr>
              <a:lnSpc>
                <a:spcPct val="150000"/>
              </a:lnSpc>
            </a:pPr>
            <a:r>
              <a:rPr lang="en-US" dirty="0"/>
              <a:t>  </a:t>
            </a:r>
            <a:r>
              <a:rPr lang="en-US" dirty="0" smtClean="0"/>
              <a:t>    expand-nodes </a:t>
            </a:r>
            <a:r>
              <a:rPr lang="en-US" dirty="0"/>
              <a:t>adjacent-nodes(node, Operators[problem]);</a:t>
            </a:r>
          </a:p>
          <a:p>
            <a:pPr>
              <a:lnSpc>
                <a:spcPct val="150000"/>
              </a:lnSpc>
            </a:pPr>
            <a:r>
              <a:rPr lang="en-US" dirty="0"/>
              <a:t> </a:t>
            </a:r>
            <a:r>
              <a:rPr lang="en-US" dirty="0" smtClean="0"/>
              <a:t>     push(Queue</a:t>
            </a:r>
            <a:r>
              <a:rPr lang="en-US" dirty="0"/>
              <a:t>, expand-nodes ); </a:t>
            </a:r>
          </a:p>
          <a:p>
            <a:pPr>
              <a:lnSpc>
                <a:spcPct val="150000"/>
              </a:lnSpc>
            </a:pPr>
            <a:r>
              <a:rPr lang="en-US" dirty="0"/>
              <a:t>  </a:t>
            </a:r>
            <a:r>
              <a:rPr lang="en-US" b="1" dirty="0" err="1"/>
              <a:t>foreach</a:t>
            </a:r>
            <a:r>
              <a:rPr lang="en-US" b="1" dirty="0"/>
              <a:t> </a:t>
            </a:r>
            <a:r>
              <a:rPr lang="en-US" dirty="0" smtClean="0"/>
              <a:t>ex-node </a:t>
            </a:r>
            <a:r>
              <a:rPr lang="en-US" dirty="0"/>
              <a:t>in expand-nodes </a:t>
            </a:r>
          </a:p>
          <a:p>
            <a:pPr>
              <a:lnSpc>
                <a:spcPct val="150000"/>
              </a:lnSpc>
            </a:pPr>
            <a:r>
              <a:rPr lang="en-US" dirty="0"/>
              <a:t>    </a:t>
            </a:r>
            <a:r>
              <a:rPr lang="en-US" dirty="0" smtClean="0"/>
              <a:t> father(ex-node</a:t>
            </a:r>
            <a:r>
              <a:rPr lang="en-US" dirty="0"/>
              <a:t>) = node; </a:t>
            </a:r>
          </a:p>
          <a:p>
            <a:pPr>
              <a:lnSpc>
                <a:spcPct val="150000"/>
              </a:lnSpc>
            </a:pPr>
            <a:r>
              <a:rPr lang="en-US" b="1" dirty="0"/>
              <a:t> end</a:t>
            </a:r>
          </a:p>
        </p:txBody>
      </p:sp>
      <p:sp>
        <p:nvSpPr>
          <p:cNvPr id="4" name="Oval 3"/>
          <p:cNvSpPr/>
          <p:nvPr/>
        </p:nvSpPr>
        <p:spPr>
          <a:xfrm>
            <a:off x="8952931" y="1378424"/>
            <a:ext cx="504967" cy="504967"/>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S</a:t>
            </a:r>
            <a:endParaRPr lang="en-US" dirty="0"/>
          </a:p>
        </p:txBody>
      </p:sp>
      <p:cxnSp>
        <p:nvCxnSpPr>
          <p:cNvPr id="6" name="Straight Arrow Connector 5"/>
          <p:cNvCxnSpPr>
            <a:stCxn id="4" idx="4"/>
            <a:endCxn id="18" idx="0"/>
          </p:cNvCxnSpPr>
          <p:nvPr/>
        </p:nvCxnSpPr>
        <p:spPr>
          <a:xfrm flipH="1">
            <a:off x="8343046" y="1883391"/>
            <a:ext cx="862369" cy="643163"/>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a:stCxn id="4" idx="4"/>
          </p:cNvCxnSpPr>
          <p:nvPr/>
        </p:nvCxnSpPr>
        <p:spPr>
          <a:xfrm>
            <a:off x="9205415" y="1883391"/>
            <a:ext cx="126241" cy="643165"/>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4" idx="4"/>
            <a:endCxn id="20" idx="0"/>
          </p:cNvCxnSpPr>
          <p:nvPr/>
        </p:nvCxnSpPr>
        <p:spPr>
          <a:xfrm>
            <a:off x="9205415" y="1883391"/>
            <a:ext cx="1086705" cy="643164"/>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8" name="Oval 17"/>
          <p:cNvSpPr/>
          <p:nvPr/>
        </p:nvSpPr>
        <p:spPr>
          <a:xfrm>
            <a:off x="8090562" y="2526554"/>
            <a:ext cx="504967" cy="5049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A</a:t>
            </a:r>
            <a:endParaRPr lang="en-US" dirty="0"/>
          </a:p>
        </p:txBody>
      </p:sp>
      <p:sp>
        <p:nvSpPr>
          <p:cNvPr id="19" name="Oval 18"/>
          <p:cNvSpPr/>
          <p:nvPr/>
        </p:nvSpPr>
        <p:spPr>
          <a:xfrm>
            <a:off x="9079172" y="2526556"/>
            <a:ext cx="504967" cy="5049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B</a:t>
            </a:r>
            <a:endParaRPr lang="en-US" dirty="0"/>
          </a:p>
        </p:txBody>
      </p:sp>
      <p:sp>
        <p:nvSpPr>
          <p:cNvPr id="20" name="Oval 19"/>
          <p:cNvSpPr/>
          <p:nvPr/>
        </p:nvSpPr>
        <p:spPr>
          <a:xfrm>
            <a:off x="10039636" y="2526555"/>
            <a:ext cx="504967" cy="5049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a:t>
            </a:r>
            <a:endParaRPr lang="en-US" dirty="0"/>
          </a:p>
        </p:txBody>
      </p:sp>
      <p:sp>
        <p:nvSpPr>
          <p:cNvPr id="30" name="Oval 29"/>
          <p:cNvSpPr/>
          <p:nvPr/>
        </p:nvSpPr>
        <p:spPr>
          <a:xfrm>
            <a:off x="8090562" y="3560398"/>
            <a:ext cx="504967" cy="5049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E</a:t>
            </a:r>
            <a:endParaRPr lang="en-US" dirty="0"/>
          </a:p>
        </p:txBody>
      </p:sp>
      <p:sp>
        <p:nvSpPr>
          <p:cNvPr id="31" name="Oval 30"/>
          <p:cNvSpPr/>
          <p:nvPr/>
        </p:nvSpPr>
        <p:spPr>
          <a:xfrm>
            <a:off x="9079172" y="3560400"/>
            <a:ext cx="504967" cy="5049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G</a:t>
            </a:r>
            <a:endParaRPr lang="en-US" dirty="0"/>
          </a:p>
        </p:txBody>
      </p:sp>
      <p:sp>
        <p:nvSpPr>
          <p:cNvPr id="32" name="Oval 31"/>
          <p:cNvSpPr/>
          <p:nvPr/>
        </p:nvSpPr>
        <p:spPr>
          <a:xfrm>
            <a:off x="10080580" y="3560399"/>
            <a:ext cx="504967" cy="5049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F</a:t>
            </a:r>
            <a:endParaRPr lang="en-US" dirty="0"/>
          </a:p>
        </p:txBody>
      </p:sp>
      <p:sp>
        <p:nvSpPr>
          <p:cNvPr id="33" name="Oval 32"/>
          <p:cNvSpPr/>
          <p:nvPr/>
        </p:nvSpPr>
        <p:spPr>
          <a:xfrm>
            <a:off x="7221795" y="3560398"/>
            <a:ext cx="504967" cy="5049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D</a:t>
            </a:r>
            <a:endParaRPr lang="en-US" dirty="0"/>
          </a:p>
        </p:txBody>
      </p:sp>
      <p:cxnSp>
        <p:nvCxnSpPr>
          <p:cNvPr id="44" name="Straight Arrow Connector 43"/>
          <p:cNvCxnSpPr>
            <a:stCxn id="18" idx="3"/>
            <a:endCxn id="33" idx="0"/>
          </p:cNvCxnSpPr>
          <p:nvPr/>
        </p:nvCxnSpPr>
        <p:spPr>
          <a:xfrm flipH="1">
            <a:off x="7474279" y="2957570"/>
            <a:ext cx="690234" cy="60282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18" idx="4"/>
            <a:endCxn id="30" idx="0"/>
          </p:cNvCxnSpPr>
          <p:nvPr/>
        </p:nvCxnSpPr>
        <p:spPr>
          <a:xfrm>
            <a:off x="8343046" y="3031521"/>
            <a:ext cx="0" cy="52887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p:cNvCxnSpPr/>
          <p:nvPr/>
        </p:nvCxnSpPr>
        <p:spPr>
          <a:xfrm>
            <a:off x="9331655" y="3031521"/>
            <a:ext cx="0" cy="52887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p:cNvCxnSpPr/>
          <p:nvPr/>
        </p:nvCxnSpPr>
        <p:spPr>
          <a:xfrm>
            <a:off x="10333063" y="3024722"/>
            <a:ext cx="0" cy="52887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30" idx="6"/>
            <a:endCxn id="31" idx="2"/>
          </p:cNvCxnSpPr>
          <p:nvPr/>
        </p:nvCxnSpPr>
        <p:spPr>
          <a:xfrm>
            <a:off x="8595529" y="3812882"/>
            <a:ext cx="483643" cy="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p:cNvCxnSpPr/>
          <p:nvPr/>
        </p:nvCxnSpPr>
        <p:spPr>
          <a:xfrm>
            <a:off x="9612286" y="3818036"/>
            <a:ext cx="483643" cy="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8" name="Oval 57"/>
          <p:cNvSpPr/>
          <p:nvPr/>
        </p:nvSpPr>
        <p:spPr>
          <a:xfrm>
            <a:off x="7150145" y="4599398"/>
            <a:ext cx="504967" cy="5049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H</a:t>
            </a:r>
            <a:endParaRPr lang="en-US" dirty="0"/>
          </a:p>
        </p:txBody>
      </p:sp>
      <p:cxnSp>
        <p:nvCxnSpPr>
          <p:cNvPr id="59" name="Straight Arrow Connector 58"/>
          <p:cNvCxnSpPr/>
          <p:nvPr/>
        </p:nvCxnSpPr>
        <p:spPr>
          <a:xfrm>
            <a:off x="7434187" y="4070521"/>
            <a:ext cx="0" cy="52887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1" name="TextBox 60"/>
          <p:cNvSpPr txBox="1"/>
          <p:nvPr/>
        </p:nvSpPr>
        <p:spPr>
          <a:xfrm rot="-2700000">
            <a:off x="8474756" y="1898953"/>
            <a:ext cx="383062" cy="400110"/>
          </a:xfrm>
          <a:prstGeom prst="rect">
            <a:avLst/>
          </a:prstGeom>
          <a:noFill/>
        </p:spPr>
        <p:txBody>
          <a:bodyPr wrap="square" rtlCol="0">
            <a:spAutoFit/>
          </a:bodyPr>
          <a:lstStyle/>
          <a:p>
            <a:r>
              <a:rPr lang="en-US" sz="2000" dirty="0"/>
              <a:t>5</a:t>
            </a:r>
          </a:p>
        </p:txBody>
      </p:sp>
      <p:sp>
        <p:nvSpPr>
          <p:cNvPr id="62" name="TextBox 61"/>
          <p:cNvSpPr txBox="1"/>
          <p:nvPr/>
        </p:nvSpPr>
        <p:spPr>
          <a:xfrm rot="2700000">
            <a:off x="9703172" y="1933243"/>
            <a:ext cx="383062" cy="400110"/>
          </a:xfrm>
          <a:prstGeom prst="rect">
            <a:avLst/>
          </a:prstGeom>
          <a:noFill/>
        </p:spPr>
        <p:txBody>
          <a:bodyPr wrap="square" rtlCol="0">
            <a:spAutoFit/>
          </a:bodyPr>
          <a:lstStyle/>
          <a:p>
            <a:r>
              <a:rPr lang="en-US" sz="2000" dirty="0"/>
              <a:t>4</a:t>
            </a:r>
          </a:p>
        </p:txBody>
      </p:sp>
      <p:sp>
        <p:nvSpPr>
          <p:cNvPr id="63" name="TextBox 62"/>
          <p:cNvSpPr txBox="1"/>
          <p:nvPr/>
        </p:nvSpPr>
        <p:spPr>
          <a:xfrm>
            <a:off x="9047319" y="2073173"/>
            <a:ext cx="383062" cy="400110"/>
          </a:xfrm>
          <a:prstGeom prst="rect">
            <a:avLst/>
          </a:prstGeom>
          <a:noFill/>
        </p:spPr>
        <p:txBody>
          <a:bodyPr wrap="square" rtlCol="0">
            <a:spAutoFit/>
          </a:bodyPr>
          <a:lstStyle/>
          <a:p>
            <a:r>
              <a:rPr lang="en-US" sz="2000" dirty="0"/>
              <a:t>2</a:t>
            </a:r>
          </a:p>
        </p:txBody>
      </p:sp>
      <p:sp>
        <p:nvSpPr>
          <p:cNvPr id="64" name="TextBox 63"/>
          <p:cNvSpPr txBox="1"/>
          <p:nvPr/>
        </p:nvSpPr>
        <p:spPr>
          <a:xfrm rot="-2700000">
            <a:off x="7528836" y="2873511"/>
            <a:ext cx="383062" cy="400110"/>
          </a:xfrm>
          <a:prstGeom prst="rect">
            <a:avLst/>
          </a:prstGeom>
          <a:noFill/>
        </p:spPr>
        <p:txBody>
          <a:bodyPr wrap="square" rtlCol="0">
            <a:spAutoFit/>
          </a:bodyPr>
          <a:lstStyle/>
          <a:p>
            <a:r>
              <a:rPr lang="en-US" sz="2000" dirty="0" smtClean="0"/>
              <a:t>9</a:t>
            </a:r>
            <a:endParaRPr lang="en-US" sz="2000" dirty="0"/>
          </a:p>
        </p:txBody>
      </p:sp>
      <p:sp>
        <p:nvSpPr>
          <p:cNvPr id="65" name="TextBox 64"/>
          <p:cNvSpPr txBox="1"/>
          <p:nvPr/>
        </p:nvSpPr>
        <p:spPr>
          <a:xfrm>
            <a:off x="8443627" y="2990655"/>
            <a:ext cx="383062" cy="400110"/>
          </a:xfrm>
          <a:prstGeom prst="rect">
            <a:avLst/>
          </a:prstGeom>
          <a:noFill/>
        </p:spPr>
        <p:txBody>
          <a:bodyPr wrap="square" rtlCol="0">
            <a:spAutoFit/>
          </a:bodyPr>
          <a:lstStyle/>
          <a:p>
            <a:r>
              <a:rPr lang="en-US" sz="2000" dirty="0"/>
              <a:t>4</a:t>
            </a:r>
          </a:p>
        </p:txBody>
      </p:sp>
      <p:sp>
        <p:nvSpPr>
          <p:cNvPr id="66" name="TextBox 65"/>
          <p:cNvSpPr txBox="1"/>
          <p:nvPr/>
        </p:nvSpPr>
        <p:spPr>
          <a:xfrm>
            <a:off x="9322355" y="3011688"/>
            <a:ext cx="383062" cy="400110"/>
          </a:xfrm>
          <a:prstGeom prst="rect">
            <a:avLst/>
          </a:prstGeom>
          <a:noFill/>
        </p:spPr>
        <p:txBody>
          <a:bodyPr wrap="square" rtlCol="0">
            <a:spAutoFit/>
          </a:bodyPr>
          <a:lstStyle/>
          <a:p>
            <a:r>
              <a:rPr lang="en-US" sz="2000" dirty="0" smtClean="0"/>
              <a:t>6</a:t>
            </a:r>
            <a:endParaRPr lang="en-US" sz="2000" dirty="0"/>
          </a:p>
        </p:txBody>
      </p:sp>
      <p:sp>
        <p:nvSpPr>
          <p:cNvPr id="67" name="TextBox 66"/>
          <p:cNvSpPr txBox="1"/>
          <p:nvPr/>
        </p:nvSpPr>
        <p:spPr>
          <a:xfrm>
            <a:off x="10353072" y="3040848"/>
            <a:ext cx="383062" cy="400110"/>
          </a:xfrm>
          <a:prstGeom prst="rect">
            <a:avLst/>
          </a:prstGeom>
          <a:noFill/>
        </p:spPr>
        <p:txBody>
          <a:bodyPr wrap="square" rtlCol="0">
            <a:spAutoFit/>
          </a:bodyPr>
          <a:lstStyle/>
          <a:p>
            <a:r>
              <a:rPr lang="en-US" sz="2000" dirty="0"/>
              <a:t>2</a:t>
            </a:r>
          </a:p>
        </p:txBody>
      </p:sp>
      <p:sp>
        <p:nvSpPr>
          <p:cNvPr id="68" name="TextBox 67"/>
          <p:cNvSpPr txBox="1"/>
          <p:nvPr/>
        </p:nvSpPr>
        <p:spPr>
          <a:xfrm>
            <a:off x="8652218" y="3865310"/>
            <a:ext cx="383062" cy="400110"/>
          </a:xfrm>
          <a:prstGeom prst="rect">
            <a:avLst/>
          </a:prstGeom>
          <a:noFill/>
        </p:spPr>
        <p:txBody>
          <a:bodyPr wrap="square" rtlCol="0">
            <a:spAutoFit/>
          </a:bodyPr>
          <a:lstStyle/>
          <a:p>
            <a:r>
              <a:rPr lang="en-US" sz="2000" dirty="0" smtClean="0"/>
              <a:t>6</a:t>
            </a:r>
            <a:endParaRPr lang="en-US" sz="2000" dirty="0"/>
          </a:p>
        </p:txBody>
      </p:sp>
      <p:sp>
        <p:nvSpPr>
          <p:cNvPr id="69" name="TextBox 68"/>
          <p:cNvSpPr txBox="1"/>
          <p:nvPr/>
        </p:nvSpPr>
        <p:spPr>
          <a:xfrm>
            <a:off x="9612286" y="3818782"/>
            <a:ext cx="383062" cy="400110"/>
          </a:xfrm>
          <a:prstGeom prst="rect">
            <a:avLst/>
          </a:prstGeom>
          <a:noFill/>
        </p:spPr>
        <p:txBody>
          <a:bodyPr wrap="square" rtlCol="0">
            <a:spAutoFit/>
          </a:bodyPr>
          <a:lstStyle/>
          <a:p>
            <a:r>
              <a:rPr lang="en-US" sz="2000" dirty="0" smtClean="0"/>
              <a:t>1</a:t>
            </a:r>
            <a:endParaRPr lang="en-US" sz="2000" dirty="0"/>
          </a:p>
        </p:txBody>
      </p:sp>
      <p:sp>
        <p:nvSpPr>
          <p:cNvPr id="70" name="TextBox 69"/>
          <p:cNvSpPr txBox="1"/>
          <p:nvPr/>
        </p:nvSpPr>
        <p:spPr>
          <a:xfrm>
            <a:off x="7048994" y="4094431"/>
            <a:ext cx="383062" cy="400110"/>
          </a:xfrm>
          <a:prstGeom prst="rect">
            <a:avLst/>
          </a:prstGeom>
          <a:noFill/>
        </p:spPr>
        <p:txBody>
          <a:bodyPr wrap="square" rtlCol="0">
            <a:spAutoFit/>
          </a:bodyPr>
          <a:lstStyle/>
          <a:p>
            <a:r>
              <a:rPr lang="en-US" sz="2000" dirty="0" smtClean="0"/>
              <a:t>7</a:t>
            </a:r>
            <a:endParaRPr lang="en-US" sz="2000" dirty="0"/>
          </a:p>
        </p:txBody>
      </p:sp>
      <p:sp>
        <p:nvSpPr>
          <p:cNvPr id="71" name="Rectangle 70"/>
          <p:cNvSpPr/>
          <p:nvPr/>
        </p:nvSpPr>
        <p:spPr>
          <a:xfrm>
            <a:off x="6109897" y="5678731"/>
            <a:ext cx="5938549" cy="461665"/>
          </a:xfrm>
          <a:prstGeom prst="rect">
            <a:avLst/>
          </a:prstGeom>
        </p:spPr>
        <p:txBody>
          <a:bodyPr wrap="none">
            <a:spAutoFit/>
          </a:bodyPr>
          <a:lstStyle/>
          <a:p>
            <a:r>
              <a:rPr lang="en-US" sz="2400" i="1" dirty="0" err="1"/>
              <a:t>Không</a:t>
            </a:r>
            <a:r>
              <a:rPr lang="en-US" sz="2400" i="1" dirty="0"/>
              <a:t> </a:t>
            </a:r>
            <a:r>
              <a:rPr lang="en-US" sz="2400" i="1" dirty="0" err="1"/>
              <a:t>gian</a:t>
            </a:r>
            <a:r>
              <a:rPr lang="en-US" sz="2400" i="1" dirty="0"/>
              <a:t> </a:t>
            </a:r>
            <a:r>
              <a:rPr lang="en-US" sz="2400" i="1" dirty="0" err="1"/>
              <a:t>đầy</a:t>
            </a:r>
            <a:r>
              <a:rPr lang="en-US" sz="2400" i="1" dirty="0"/>
              <a:t> </a:t>
            </a:r>
            <a:r>
              <a:rPr lang="en-US" sz="2400" i="1" dirty="0" err="1"/>
              <a:t>đủ</a:t>
            </a:r>
            <a:r>
              <a:rPr lang="en-US" sz="2400" i="1" dirty="0"/>
              <a:t> </a:t>
            </a:r>
            <a:r>
              <a:rPr lang="en-US" sz="2400" i="1" dirty="0" err="1"/>
              <a:t>các</a:t>
            </a:r>
            <a:r>
              <a:rPr lang="en-US" sz="2400" i="1" dirty="0"/>
              <a:t> </a:t>
            </a:r>
            <a:r>
              <a:rPr lang="en-US" sz="2400" i="1" dirty="0" err="1"/>
              <a:t>trạng</a:t>
            </a:r>
            <a:r>
              <a:rPr lang="en-US" sz="2400" i="1" dirty="0"/>
              <a:t> </a:t>
            </a:r>
            <a:r>
              <a:rPr lang="en-US" sz="2400" i="1" dirty="0" err="1"/>
              <a:t>thái</a:t>
            </a:r>
            <a:r>
              <a:rPr lang="en-US" sz="2400" i="1" dirty="0"/>
              <a:t> </a:t>
            </a:r>
            <a:r>
              <a:rPr lang="en-US" sz="2400" i="1" dirty="0" err="1"/>
              <a:t>của</a:t>
            </a:r>
            <a:r>
              <a:rPr lang="en-US" sz="2400" i="1" dirty="0"/>
              <a:t> </a:t>
            </a:r>
            <a:r>
              <a:rPr lang="en-US" sz="2400" i="1" dirty="0" err="1"/>
              <a:t>bài</a:t>
            </a:r>
            <a:r>
              <a:rPr lang="en-US" sz="2400" i="1" dirty="0"/>
              <a:t> </a:t>
            </a:r>
            <a:r>
              <a:rPr lang="en-US" sz="2400" i="1" dirty="0" err="1"/>
              <a:t>toán</a:t>
            </a:r>
            <a:endParaRPr lang="en-US" sz="2400" i="1" dirty="0"/>
          </a:p>
        </p:txBody>
      </p:sp>
    </p:spTree>
    <p:extLst>
      <p:ext uri="{BB962C8B-B14F-4D97-AF65-F5344CB8AC3E}">
        <p14:creationId xmlns:p14="http://schemas.microsoft.com/office/powerpoint/2010/main" val="24322827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sp>
        <p:nvSpPr>
          <p:cNvPr id="87" name="TextBox 86"/>
          <p:cNvSpPr txBox="1"/>
          <p:nvPr/>
        </p:nvSpPr>
        <p:spPr>
          <a:xfrm>
            <a:off x="1461196" y="375763"/>
            <a:ext cx="2390715" cy="2431371"/>
          </a:xfrm>
          <a:prstGeom prst="rect">
            <a:avLst/>
          </a:prstGeom>
          <a:noFill/>
        </p:spPr>
        <p:txBody>
          <a:bodyPr wrap="square" rtlCol="0">
            <a:spAutoFit/>
          </a:bodyPr>
          <a:lstStyle/>
          <a:p>
            <a:pPr algn="ctr">
              <a:lnSpc>
                <a:spcPct val="150000"/>
              </a:lnSpc>
            </a:pPr>
            <a:r>
              <a:rPr lang="en-IN" sz="5400" b="1" dirty="0" smtClean="0">
                <a:solidFill>
                  <a:srgbClr val="FF0000"/>
                </a:solidFill>
                <a:latin typeface="Arial" panose="020B0604020202020204" pitchFamily="34" charset="0"/>
                <a:ea typeface="Open Sans" panose="020B0606030504020204" pitchFamily="34" charset="0"/>
                <a:cs typeface="Arial" panose="020B0604020202020204" pitchFamily="34" charset="0"/>
              </a:rPr>
              <a:t>GIỚI THIỆU</a:t>
            </a:r>
            <a:endParaRPr lang="en-IN" sz="2400" b="1" dirty="0">
              <a:solidFill>
                <a:srgbClr val="FF0000"/>
              </a:solidFill>
              <a:latin typeface="Arial" panose="020B0604020202020204" pitchFamily="34" charset="0"/>
              <a:ea typeface="Open Sans" panose="020B0606030504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23" y="3918487"/>
            <a:ext cx="5236263" cy="2909035"/>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61832" y="57412"/>
            <a:ext cx="3993006" cy="1590261"/>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595" y="57412"/>
            <a:ext cx="2857500" cy="1590261"/>
          </a:xfrm>
          <a:prstGeom prst="rect">
            <a:avLst/>
          </a:prstGeom>
        </p:spPr>
      </p:pic>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4687" y="1709134"/>
            <a:ext cx="6882556" cy="2196000"/>
          </a:xfrm>
          <a:prstGeom prst="rect">
            <a:avLst/>
          </a:prstGeom>
        </p:spPr>
      </p:pic>
      <p:sp>
        <p:nvSpPr>
          <p:cNvPr id="88" name="TextBox 87"/>
          <p:cNvSpPr txBox="1"/>
          <p:nvPr/>
        </p:nvSpPr>
        <p:spPr>
          <a:xfrm>
            <a:off x="5328239" y="4756203"/>
            <a:ext cx="6863761" cy="954107"/>
          </a:xfrm>
          <a:prstGeom prst="rect">
            <a:avLst/>
          </a:prstGeom>
          <a:noFill/>
        </p:spPr>
        <p:txBody>
          <a:bodyPr wrap="square" rtlCol="0">
            <a:spAutoFit/>
          </a:bodyPr>
          <a:lstStyle/>
          <a:p>
            <a:r>
              <a:rPr lang="vi-VN" sz="2800" dirty="0">
                <a:solidFill>
                  <a:srgbClr val="E7E6E6"/>
                </a:solidFill>
                <a:ea typeface="Open Sans" panose="020B0606030504020204" pitchFamily="34" charset="0"/>
                <a:cs typeface="Arial" panose="020B0604020202020204" pitchFamily="34" charset="0"/>
              </a:rPr>
              <a:t>Trí tuệ nhân tạo là trí thông minh của máy </a:t>
            </a:r>
            <a:r>
              <a:rPr lang="vi-VN" sz="2800" dirty="0" smtClean="0">
                <a:solidFill>
                  <a:srgbClr val="E7E6E6"/>
                </a:solidFill>
                <a:ea typeface="Open Sans" panose="020B0606030504020204" pitchFamily="34" charset="0"/>
                <a:cs typeface="Arial" panose="020B0604020202020204" pitchFamily="34" charset="0"/>
              </a:rPr>
              <a:t>do </a:t>
            </a:r>
            <a:r>
              <a:rPr lang="vi-VN" sz="2800" dirty="0">
                <a:solidFill>
                  <a:srgbClr val="E7E6E6"/>
                </a:solidFill>
                <a:ea typeface="Open Sans" panose="020B0606030504020204" pitchFamily="34" charset="0"/>
                <a:cs typeface="Arial" panose="020B0604020202020204" pitchFamily="34" charset="0"/>
              </a:rPr>
              <a:t>con người tạo </a:t>
            </a:r>
            <a:r>
              <a:rPr lang="vi-VN" sz="2800" dirty="0" smtClean="0">
                <a:solidFill>
                  <a:srgbClr val="E7E6E6"/>
                </a:solidFill>
                <a:ea typeface="Open Sans" panose="020B0606030504020204" pitchFamily="34" charset="0"/>
                <a:cs typeface="Arial" panose="020B0604020202020204" pitchFamily="34" charset="0"/>
              </a:rPr>
              <a:t>ra</a:t>
            </a:r>
            <a:r>
              <a:rPr lang="en-US" sz="2800" dirty="0" smtClean="0">
                <a:solidFill>
                  <a:srgbClr val="E7E6E6"/>
                </a:solidFill>
                <a:ea typeface="Open Sans" panose="020B0606030504020204" pitchFamily="34" charset="0"/>
                <a:cs typeface="Arial" panose="020B0604020202020204" pitchFamily="34" charset="0"/>
              </a:rPr>
              <a:t>.</a:t>
            </a:r>
            <a:endParaRPr lang="en-IN" sz="2800" dirty="0">
              <a:solidFill>
                <a:srgbClr val="E7E6E6"/>
              </a:solidFill>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27047825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p:cNvSpPr/>
          <p:nvPr/>
        </p:nvSpPr>
        <p:spPr>
          <a:xfrm>
            <a:off x="858981" y="464522"/>
            <a:ext cx="10709564"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spc="300" dirty="0" err="1">
                <a:solidFill>
                  <a:schemeClr val="bg2"/>
                </a:solidFill>
                <a:latin typeface="Arial" panose="020B0604020202020204" pitchFamily="34" charset="0"/>
                <a:cs typeface="Arial" panose="020B0604020202020204" pitchFamily="34" charset="0"/>
              </a:rPr>
              <a:t>Tìm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kiếm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theo</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chiều</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rộng</a:t>
            </a:r>
            <a:r>
              <a:rPr lang="en-US" sz="2800" b="1" spc="300" dirty="0" smtClean="0">
                <a:solidFill>
                  <a:schemeClr val="bg2"/>
                </a:solidFill>
                <a:latin typeface="Arial" panose="020B0604020202020204" pitchFamily="34" charset="0"/>
                <a:cs typeface="Arial" panose="020B0604020202020204" pitchFamily="34" charset="0"/>
              </a:rPr>
              <a:t> </a:t>
            </a:r>
            <a:r>
              <a:rPr lang="en-US" sz="2800" b="1" spc="300" dirty="0">
                <a:solidFill>
                  <a:schemeClr val="bg2"/>
                </a:solidFill>
                <a:latin typeface="Arial" panose="020B0604020202020204" pitchFamily="34" charset="0"/>
                <a:cs typeface="Arial" panose="020B0604020202020204" pitchFamily="34" charset="0"/>
              </a:rPr>
              <a:t>(Breadth-first search)</a:t>
            </a:r>
          </a:p>
        </p:txBody>
      </p:sp>
      <p:sp>
        <p:nvSpPr>
          <p:cNvPr id="34" name="Oval 33"/>
          <p:cNvSpPr/>
          <p:nvPr/>
        </p:nvSpPr>
        <p:spPr>
          <a:xfrm>
            <a:off x="8952931" y="1378424"/>
            <a:ext cx="504967" cy="504967"/>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S</a:t>
            </a:r>
            <a:endParaRPr lang="en-US" dirty="0"/>
          </a:p>
        </p:txBody>
      </p:sp>
      <p:cxnSp>
        <p:nvCxnSpPr>
          <p:cNvPr id="35" name="Straight Arrow Connector 34"/>
          <p:cNvCxnSpPr>
            <a:stCxn id="34" idx="4"/>
            <a:endCxn id="38" idx="0"/>
          </p:cNvCxnSpPr>
          <p:nvPr/>
        </p:nvCxnSpPr>
        <p:spPr>
          <a:xfrm flipH="1">
            <a:off x="8343046" y="1883391"/>
            <a:ext cx="862369" cy="64316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34" idx="4"/>
          </p:cNvCxnSpPr>
          <p:nvPr/>
        </p:nvCxnSpPr>
        <p:spPr>
          <a:xfrm>
            <a:off x="9205415" y="1883391"/>
            <a:ext cx="126241" cy="64316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34" idx="4"/>
            <a:endCxn id="40" idx="0"/>
          </p:cNvCxnSpPr>
          <p:nvPr/>
        </p:nvCxnSpPr>
        <p:spPr>
          <a:xfrm>
            <a:off x="9205415" y="1883391"/>
            <a:ext cx="1086705" cy="64316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8" name="Oval 37"/>
          <p:cNvSpPr/>
          <p:nvPr/>
        </p:nvSpPr>
        <p:spPr>
          <a:xfrm>
            <a:off x="8090562" y="2526554"/>
            <a:ext cx="504967" cy="5049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A</a:t>
            </a:r>
            <a:endParaRPr lang="en-US" dirty="0"/>
          </a:p>
        </p:txBody>
      </p:sp>
      <p:sp>
        <p:nvSpPr>
          <p:cNvPr id="39" name="Oval 38"/>
          <p:cNvSpPr/>
          <p:nvPr/>
        </p:nvSpPr>
        <p:spPr>
          <a:xfrm>
            <a:off x="9079172" y="2526556"/>
            <a:ext cx="504967" cy="5049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B</a:t>
            </a:r>
            <a:endParaRPr lang="en-US" dirty="0"/>
          </a:p>
        </p:txBody>
      </p:sp>
      <p:sp>
        <p:nvSpPr>
          <p:cNvPr id="40" name="Oval 39"/>
          <p:cNvSpPr/>
          <p:nvPr/>
        </p:nvSpPr>
        <p:spPr>
          <a:xfrm>
            <a:off x="10039636" y="2526555"/>
            <a:ext cx="504967" cy="5049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a:t>
            </a:r>
            <a:endParaRPr lang="en-US" dirty="0"/>
          </a:p>
        </p:txBody>
      </p:sp>
      <p:sp>
        <p:nvSpPr>
          <p:cNvPr id="41" name="Oval 40"/>
          <p:cNvSpPr/>
          <p:nvPr/>
        </p:nvSpPr>
        <p:spPr>
          <a:xfrm>
            <a:off x="8090562" y="3560398"/>
            <a:ext cx="504967" cy="5049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E</a:t>
            </a:r>
            <a:endParaRPr lang="en-US" dirty="0"/>
          </a:p>
        </p:txBody>
      </p:sp>
      <p:sp>
        <p:nvSpPr>
          <p:cNvPr id="42" name="Oval 41"/>
          <p:cNvSpPr/>
          <p:nvPr/>
        </p:nvSpPr>
        <p:spPr>
          <a:xfrm>
            <a:off x="9079172" y="3560400"/>
            <a:ext cx="504967" cy="504967"/>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G</a:t>
            </a:r>
            <a:endParaRPr lang="en-US" dirty="0"/>
          </a:p>
        </p:txBody>
      </p:sp>
      <p:sp>
        <p:nvSpPr>
          <p:cNvPr id="43" name="Oval 42"/>
          <p:cNvSpPr/>
          <p:nvPr/>
        </p:nvSpPr>
        <p:spPr>
          <a:xfrm>
            <a:off x="10080580" y="3560399"/>
            <a:ext cx="504967" cy="5049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F</a:t>
            </a:r>
            <a:endParaRPr lang="en-US" dirty="0"/>
          </a:p>
        </p:txBody>
      </p:sp>
      <p:sp>
        <p:nvSpPr>
          <p:cNvPr id="45" name="Oval 44"/>
          <p:cNvSpPr/>
          <p:nvPr/>
        </p:nvSpPr>
        <p:spPr>
          <a:xfrm>
            <a:off x="7221795" y="3560398"/>
            <a:ext cx="504967" cy="5049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D</a:t>
            </a:r>
            <a:endParaRPr lang="en-US" dirty="0"/>
          </a:p>
        </p:txBody>
      </p:sp>
      <p:cxnSp>
        <p:nvCxnSpPr>
          <p:cNvPr id="46" name="Straight Arrow Connector 45"/>
          <p:cNvCxnSpPr>
            <a:stCxn id="38" idx="3"/>
            <a:endCxn id="45" idx="0"/>
          </p:cNvCxnSpPr>
          <p:nvPr/>
        </p:nvCxnSpPr>
        <p:spPr>
          <a:xfrm flipH="1">
            <a:off x="7474279" y="2957570"/>
            <a:ext cx="690234" cy="60282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38" idx="4"/>
            <a:endCxn id="41" idx="0"/>
          </p:cNvCxnSpPr>
          <p:nvPr/>
        </p:nvCxnSpPr>
        <p:spPr>
          <a:xfrm>
            <a:off x="8343046" y="3031521"/>
            <a:ext cx="0" cy="52887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a:off x="9331655" y="3031521"/>
            <a:ext cx="0" cy="52887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p:nvPr/>
        </p:nvCxnSpPr>
        <p:spPr>
          <a:xfrm>
            <a:off x="10333063" y="3024722"/>
            <a:ext cx="0" cy="52887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p:cNvCxnSpPr>
            <a:stCxn id="41" idx="6"/>
            <a:endCxn id="42" idx="2"/>
          </p:cNvCxnSpPr>
          <p:nvPr/>
        </p:nvCxnSpPr>
        <p:spPr>
          <a:xfrm>
            <a:off x="8595529" y="3812882"/>
            <a:ext cx="483643" cy="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p:nvPr/>
        </p:nvCxnSpPr>
        <p:spPr>
          <a:xfrm>
            <a:off x="9612286" y="3818036"/>
            <a:ext cx="483643" cy="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7" name="Oval 56"/>
          <p:cNvSpPr/>
          <p:nvPr/>
        </p:nvSpPr>
        <p:spPr>
          <a:xfrm>
            <a:off x="7150145" y="4599398"/>
            <a:ext cx="504967" cy="5049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H</a:t>
            </a:r>
            <a:endParaRPr lang="en-US" dirty="0"/>
          </a:p>
        </p:txBody>
      </p:sp>
      <p:cxnSp>
        <p:nvCxnSpPr>
          <p:cNvPr id="60" name="Straight Arrow Connector 59"/>
          <p:cNvCxnSpPr/>
          <p:nvPr/>
        </p:nvCxnSpPr>
        <p:spPr>
          <a:xfrm>
            <a:off x="7434187" y="4070521"/>
            <a:ext cx="0" cy="52887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2" name="TextBox 71"/>
          <p:cNvSpPr txBox="1"/>
          <p:nvPr/>
        </p:nvSpPr>
        <p:spPr>
          <a:xfrm rot="-2700000">
            <a:off x="8474756" y="1898953"/>
            <a:ext cx="383062" cy="400110"/>
          </a:xfrm>
          <a:prstGeom prst="rect">
            <a:avLst/>
          </a:prstGeom>
          <a:noFill/>
        </p:spPr>
        <p:txBody>
          <a:bodyPr wrap="square" rtlCol="0">
            <a:spAutoFit/>
          </a:bodyPr>
          <a:lstStyle/>
          <a:p>
            <a:r>
              <a:rPr lang="en-US" sz="2000" dirty="0"/>
              <a:t>5</a:t>
            </a:r>
          </a:p>
        </p:txBody>
      </p:sp>
      <p:sp>
        <p:nvSpPr>
          <p:cNvPr id="73" name="TextBox 72"/>
          <p:cNvSpPr txBox="1"/>
          <p:nvPr/>
        </p:nvSpPr>
        <p:spPr>
          <a:xfrm rot="2700000">
            <a:off x="9703172" y="1933243"/>
            <a:ext cx="383062" cy="400110"/>
          </a:xfrm>
          <a:prstGeom prst="rect">
            <a:avLst/>
          </a:prstGeom>
          <a:noFill/>
        </p:spPr>
        <p:txBody>
          <a:bodyPr wrap="square" rtlCol="0">
            <a:spAutoFit/>
          </a:bodyPr>
          <a:lstStyle/>
          <a:p>
            <a:r>
              <a:rPr lang="en-US" sz="2000" dirty="0"/>
              <a:t>4</a:t>
            </a:r>
          </a:p>
        </p:txBody>
      </p:sp>
      <p:sp>
        <p:nvSpPr>
          <p:cNvPr id="74" name="TextBox 73"/>
          <p:cNvSpPr txBox="1"/>
          <p:nvPr/>
        </p:nvSpPr>
        <p:spPr>
          <a:xfrm>
            <a:off x="9047319" y="2073173"/>
            <a:ext cx="383062" cy="400110"/>
          </a:xfrm>
          <a:prstGeom prst="rect">
            <a:avLst/>
          </a:prstGeom>
          <a:noFill/>
        </p:spPr>
        <p:txBody>
          <a:bodyPr wrap="square" rtlCol="0">
            <a:spAutoFit/>
          </a:bodyPr>
          <a:lstStyle/>
          <a:p>
            <a:r>
              <a:rPr lang="en-US" sz="2000" dirty="0"/>
              <a:t>2</a:t>
            </a:r>
          </a:p>
        </p:txBody>
      </p:sp>
      <p:sp>
        <p:nvSpPr>
          <p:cNvPr id="75" name="TextBox 74"/>
          <p:cNvSpPr txBox="1"/>
          <p:nvPr/>
        </p:nvSpPr>
        <p:spPr>
          <a:xfrm rot="-2700000">
            <a:off x="7528836" y="2873511"/>
            <a:ext cx="383062" cy="400110"/>
          </a:xfrm>
          <a:prstGeom prst="rect">
            <a:avLst/>
          </a:prstGeom>
          <a:noFill/>
        </p:spPr>
        <p:txBody>
          <a:bodyPr wrap="square" rtlCol="0">
            <a:spAutoFit/>
          </a:bodyPr>
          <a:lstStyle/>
          <a:p>
            <a:r>
              <a:rPr lang="en-US" sz="2000" dirty="0" smtClean="0"/>
              <a:t>9</a:t>
            </a:r>
            <a:endParaRPr lang="en-US" sz="2000" dirty="0"/>
          </a:p>
        </p:txBody>
      </p:sp>
      <p:sp>
        <p:nvSpPr>
          <p:cNvPr id="76" name="TextBox 75"/>
          <p:cNvSpPr txBox="1"/>
          <p:nvPr/>
        </p:nvSpPr>
        <p:spPr>
          <a:xfrm>
            <a:off x="8443627" y="2990655"/>
            <a:ext cx="383062" cy="400110"/>
          </a:xfrm>
          <a:prstGeom prst="rect">
            <a:avLst/>
          </a:prstGeom>
          <a:noFill/>
        </p:spPr>
        <p:txBody>
          <a:bodyPr wrap="square" rtlCol="0">
            <a:spAutoFit/>
          </a:bodyPr>
          <a:lstStyle/>
          <a:p>
            <a:r>
              <a:rPr lang="en-US" sz="2000" dirty="0"/>
              <a:t>4</a:t>
            </a:r>
          </a:p>
        </p:txBody>
      </p:sp>
      <p:sp>
        <p:nvSpPr>
          <p:cNvPr id="77" name="TextBox 76"/>
          <p:cNvSpPr txBox="1"/>
          <p:nvPr/>
        </p:nvSpPr>
        <p:spPr>
          <a:xfrm>
            <a:off x="9322355" y="3011688"/>
            <a:ext cx="383062" cy="400110"/>
          </a:xfrm>
          <a:prstGeom prst="rect">
            <a:avLst/>
          </a:prstGeom>
          <a:noFill/>
        </p:spPr>
        <p:txBody>
          <a:bodyPr wrap="square" rtlCol="0">
            <a:spAutoFit/>
          </a:bodyPr>
          <a:lstStyle/>
          <a:p>
            <a:r>
              <a:rPr lang="en-US" sz="2000" dirty="0" smtClean="0"/>
              <a:t>6</a:t>
            </a:r>
            <a:endParaRPr lang="en-US" sz="2000" dirty="0"/>
          </a:p>
        </p:txBody>
      </p:sp>
      <p:sp>
        <p:nvSpPr>
          <p:cNvPr id="78" name="TextBox 77"/>
          <p:cNvSpPr txBox="1"/>
          <p:nvPr/>
        </p:nvSpPr>
        <p:spPr>
          <a:xfrm>
            <a:off x="10353072" y="3040848"/>
            <a:ext cx="383062" cy="400110"/>
          </a:xfrm>
          <a:prstGeom prst="rect">
            <a:avLst/>
          </a:prstGeom>
          <a:noFill/>
        </p:spPr>
        <p:txBody>
          <a:bodyPr wrap="square" rtlCol="0">
            <a:spAutoFit/>
          </a:bodyPr>
          <a:lstStyle/>
          <a:p>
            <a:r>
              <a:rPr lang="en-US" sz="2000" dirty="0"/>
              <a:t>2</a:t>
            </a:r>
          </a:p>
        </p:txBody>
      </p:sp>
      <p:sp>
        <p:nvSpPr>
          <p:cNvPr id="79" name="TextBox 78"/>
          <p:cNvSpPr txBox="1"/>
          <p:nvPr/>
        </p:nvSpPr>
        <p:spPr>
          <a:xfrm>
            <a:off x="8652218" y="3865310"/>
            <a:ext cx="383062" cy="400110"/>
          </a:xfrm>
          <a:prstGeom prst="rect">
            <a:avLst/>
          </a:prstGeom>
          <a:noFill/>
        </p:spPr>
        <p:txBody>
          <a:bodyPr wrap="square" rtlCol="0">
            <a:spAutoFit/>
          </a:bodyPr>
          <a:lstStyle/>
          <a:p>
            <a:r>
              <a:rPr lang="en-US" sz="2000" dirty="0" smtClean="0"/>
              <a:t>6</a:t>
            </a:r>
            <a:endParaRPr lang="en-US" sz="2000" dirty="0"/>
          </a:p>
        </p:txBody>
      </p:sp>
      <p:sp>
        <p:nvSpPr>
          <p:cNvPr id="80" name="TextBox 79"/>
          <p:cNvSpPr txBox="1"/>
          <p:nvPr/>
        </p:nvSpPr>
        <p:spPr>
          <a:xfrm>
            <a:off x="9612286" y="3818782"/>
            <a:ext cx="383062" cy="400110"/>
          </a:xfrm>
          <a:prstGeom prst="rect">
            <a:avLst/>
          </a:prstGeom>
          <a:noFill/>
        </p:spPr>
        <p:txBody>
          <a:bodyPr wrap="square" rtlCol="0">
            <a:spAutoFit/>
          </a:bodyPr>
          <a:lstStyle/>
          <a:p>
            <a:r>
              <a:rPr lang="en-US" sz="2000" dirty="0" smtClean="0"/>
              <a:t>1</a:t>
            </a:r>
            <a:endParaRPr lang="en-US" sz="2000" dirty="0"/>
          </a:p>
        </p:txBody>
      </p:sp>
      <p:sp>
        <p:nvSpPr>
          <p:cNvPr id="81" name="TextBox 80"/>
          <p:cNvSpPr txBox="1"/>
          <p:nvPr/>
        </p:nvSpPr>
        <p:spPr>
          <a:xfrm>
            <a:off x="7048994" y="4094431"/>
            <a:ext cx="383062" cy="400110"/>
          </a:xfrm>
          <a:prstGeom prst="rect">
            <a:avLst/>
          </a:prstGeom>
          <a:noFill/>
        </p:spPr>
        <p:txBody>
          <a:bodyPr wrap="square" rtlCol="0">
            <a:spAutoFit/>
          </a:bodyPr>
          <a:lstStyle/>
          <a:p>
            <a:r>
              <a:rPr lang="en-US" sz="2000" dirty="0" smtClean="0"/>
              <a:t>7</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18458585"/>
              </p:ext>
            </p:extLst>
          </p:nvPr>
        </p:nvGraphicFramePr>
        <p:xfrm>
          <a:off x="858980" y="1203390"/>
          <a:ext cx="6101378" cy="5101875"/>
        </p:xfrm>
        <a:graphic>
          <a:graphicData uri="http://schemas.openxmlformats.org/drawingml/2006/table">
            <a:tbl>
              <a:tblPr firstRow="1" bandRow="1">
                <a:tableStyleId>{5A111915-BE36-4E01-A7E5-04B1672EAD32}</a:tableStyleId>
              </a:tblPr>
              <a:tblGrid>
                <a:gridCol w="1000408"/>
                <a:gridCol w="1575177"/>
                <a:gridCol w="3525793"/>
              </a:tblGrid>
              <a:tr h="566875">
                <a:tc>
                  <a:txBody>
                    <a:bodyPr/>
                    <a:lstStyle/>
                    <a:p>
                      <a:r>
                        <a:rPr lang="en-US" dirty="0" smtClean="0">
                          <a:latin typeface="Arial" panose="020B0604020202020204" pitchFamily="34" charset="0"/>
                          <a:cs typeface="Arial" panose="020B0604020202020204" pitchFamily="34" charset="0"/>
                        </a:rPr>
                        <a:t>Node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Queue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Father</a:t>
                      </a:r>
                      <a:endParaRPr lang="en-US" dirty="0">
                        <a:latin typeface="Arial" panose="020B0604020202020204" pitchFamily="34" charset="0"/>
                        <a:cs typeface="Arial" panose="020B0604020202020204" pitchFamily="34" charset="0"/>
                      </a:endParaRPr>
                    </a:p>
                  </a:txBody>
                  <a:tcPr/>
                </a:tc>
              </a:tr>
              <a:tr h="566875">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r>
              <a:tr h="566875">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r>
              <a:tr h="566875">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r>
              <a:tr h="566875">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r>
              <a:tr h="566875">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r>
              <a:tr h="566875">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r>
              <a:tr h="566875">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r>
              <a:tr h="566875">
                <a:tc>
                  <a:txBody>
                    <a:bodyPr/>
                    <a:lstStyle/>
                    <a:p>
                      <a:endParaRPr lang="en-US" dirty="0">
                        <a:latin typeface="Arial" panose="020B0604020202020204" pitchFamily="34" charset="0"/>
                        <a:cs typeface="Arial" panose="020B0604020202020204" pitchFamily="34" charset="0"/>
                      </a:endParaRPr>
                    </a:p>
                  </a:txBody>
                  <a:tcPr>
                    <a:solidFill>
                      <a:srgbClr val="F56D5A"/>
                    </a:solidFill>
                  </a:tcPr>
                </a:tc>
                <a:tc>
                  <a:txBody>
                    <a:bodyPr/>
                    <a:lstStyle/>
                    <a:p>
                      <a:endParaRPr lang="en-US" dirty="0">
                        <a:latin typeface="Arial" panose="020B0604020202020204" pitchFamily="34" charset="0"/>
                        <a:cs typeface="Arial" panose="020B0604020202020204" pitchFamily="34" charset="0"/>
                      </a:endParaRPr>
                    </a:p>
                  </a:txBody>
                  <a:tcPr>
                    <a:solidFill>
                      <a:srgbClr val="F56D5A"/>
                    </a:solidFill>
                  </a:tcPr>
                </a:tc>
                <a:tc>
                  <a:txBody>
                    <a:bodyPr/>
                    <a:lstStyle/>
                    <a:p>
                      <a:endParaRPr lang="en-US" dirty="0">
                        <a:latin typeface="Arial" panose="020B0604020202020204" pitchFamily="34" charset="0"/>
                        <a:cs typeface="Arial" panose="020B0604020202020204" pitchFamily="34" charset="0"/>
                      </a:endParaRPr>
                    </a:p>
                  </a:txBody>
                  <a:tcPr>
                    <a:solidFill>
                      <a:srgbClr val="F56D5A"/>
                    </a:solidFill>
                  </a:tcPr>
                </a:tc>
              </a:tr>
            </a:tbl>
          </a:graphicData>
        </a:graphic>
      </p:graphicFrame>
      <p:sp>
        <p:nvSpPr>
          <p:cNvPr id="7" name="TextBox 6"/>
          <p:cNvSpPr txBox="1"/>
          <p:nvPr/>
        </p:nvSpPr>
        <p:spPr>
          <a:xfrm>
            <a:off x="1705970" y="1893905"/>
            <a:ext cx="356188"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S</a:t>
            </a:r>
            <a:endParaRPr lang="en-US" sz="2000" dirty="0">
              <a:latin typeface="Arial" panose="020B0604020202020204" pitchFamily="34" charset="0"/>
              <a:cs typeface="Arial" panose="020B0604020202020204" pitchFamily="34" charset="0"/>
            </a:endParaRPr>
          </a:p>
        </p:txBody>
      </p:sp>
      <p:sp>
        <p:nvSpPr>
          <p:cNvPr id="82" name="TextBox 81"/>
          <p:cNvSpPr txBox="1"/>
          <p:nvPr/>
        </p:nvSpPr>
        <p:spPr>
          <a:xfrm>
            <a:off x="955343" y="2410192"/>
            <a:ext cx="356188"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S</a:t>
            </a:r>
            <a:endParaRPr lang="en-US" sz="2000" dirty="0">
              <a:latin typeface="Arial" panose="020B0604020202020204" pitchFamily="34" charset="0"/>
              <a:cs typeface="Arial" panose="020B0604020202020204" pitchFamily="34" charset="0"/>
            </a:endParaRPr>
          </a:p>
        </p:txBody>
      </p:sp>
      <p:sp>
        <p:nvSpPr>
          <p:cNvPr id="83" name="TextBox 82"/>
          <p:cNvSpPr txBox="1"/>
          <p:nvPr/>
        </p:nvSpPr>
        <p:spPr>
          <a:xfrm>
            <a:off x="1688731" y="2410192"/>
            <a:ext cx="356188"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A</a:t>
            </a:r>
            <a:endParaRPr lang="en-US" sz="2000" dirty="0">
              <a:latin typeface="Arial" panose="020B0604020202020204" pitchFamily="34" charset="0"/>
              <a:cs typeface="Arial" panose="020B0604020202020204" pitchFamily="34" charset="0"/>
            </a:endParaRPr>
          </a:p>
        </p:txBody>
      </p:sp>
      <p:sp>
        <p:nvSpPr>
          <p:cNvPr id="84" name="TextBox 83"/>
          <p:cNvSpPr txBox="1"/>
          <p:nvPr/>
        </p:nvSpPr>
        <p:spPr>
          <a:xfrm>
            <a:off x="4598520" y="2473283"/>
            <a:ext cx="2056973"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Father[A,B,C]=S</a:t>
            </a:r>
          </a:p>
        </p:txBody>
      </p:sp>
      <p:sp>
        <p:nvSpPr>
          <p:cNvPr id="85" name="TextBox 84"/>
          <p:cNvSpPr txBox="1"/>
          <p:nvPr/>
        </p:nvSpPr>
        <p:spPr>
          <a:xfrm>
            <a:off x="982925" y="2950350"/>
            <a:ext cx="356188"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A</a:t>
            </a:r>
            <a:endParaRPr lang="en-US" sz="2000" dirty="0">
              <a:latin typeface="Arial" panose="020B0604020202020204" pitchFamily="34" charset="0"/>
              <a:cs typeface="Arial" panose="020B0604020202020204" pitchFamily="34" charset="0"/>
            </a:endParaRPr>
          </a:p>
        </p:txBody>
      </p:sp>
      <p:sp>
        <p:nvSpPr>
          <p:cNvPr id="86" name="TextBox 85"/>
          <p:cNvSpPr txBox="1"/>
          <p:nvPr/>
        </p:nvSpPr>
        <p:spPr>
          <a:xfrm>
            <a:off x="1684233" y="2986188"/>
            <a:ext cx="683200"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B </a:t>
            </a:r>
            <a:r>
              <a:rPr lang="en-US" sz="2000" dirty="0">
                <a:latin typeface="Arial" panose="020B0604020202020204" pitchFamily="34" charset="0"/>
                <a:cs typeface="Arial" panose="020B0604020202020204" pitchFamily="34" charset="0"/>
              </a:rPr>
              <a:t>C </a:t>
            </a:r>
          </a:p>
        </p:txBody>
      </p:sp>
      <p:sp>
        <p:nvSpPr>
          <p:cNvPr id="87" name="TextBox 86"/>
          <p:cNvSpPr txBox="1"/>
          <p:nvPr/>
        </p:nvSpPr>
        <p:spPr>
          <a:xfrm>
            <a:off x="1933491" y="2414350"/>
            <a:ext cx="356188"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B</a:t>
            </a:r>
            <a:endParaRPr lang="en-US" sz="2000" dirty="0">
              <a:latin typeface="Arial" panose="020B0604020202020204" pitchFamily="34" charset="0"/>
              <a:cs typeface="Arial" panose="020B0604020202020204" pitchFamily="34" charset="0"/>
            </a:endParaRPr>
          </a:p>
        </p:txBody>
      </p:sp>
      <p:sp>
        <p:nvSpPr>
          <p:cNvPr id="88" name="TextBox 87"/>
          <p:cNvSpPr txBox="1"/>
          <p:nvPr/>
        </p:nvSpPr>
        <p:spPr>
          <a:xfrm>
            <a:off x="2191899" y="2410192"/>
            <a:ext cx="370614"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C</a:t>
            </a:r>
            <a:endParaRPr lang="en-US" sz="2000" dirty="0">
              <a:latin typeface="Arial" panose="020B0604020202020204" pitchFamily="34" charset="0"/>
              <a:cs typeface="Arial" panose="020B0604020202020204" pitchFamily="34" charset="0"/>
            </a:endParaRPr>
          </a:p>
        </p:txBody>
      </p:sp>
      <p:sp>
        <p:nvSpPr>
          <p:cNvPr id="89" name="TextBox 88"/>
          <p:cNvSpPr txBox="1"/>
          <p:nvPr/>
        </p:nvSpPr>
        <p:spPr>
          <a:xfrm>
            <a:off x="2208005" y="2986188"/>
            <a:ext cx="370614"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D</a:t>
            </a:r>
            <a:endParaRPr lang="en-US" sz="2000" dirty="0">
              <a:latin typeface="Arial" panose="020B0604020202020204" pitchFamily="34" charset="0"/>
              <a:cs typeface="Arial" panose="020B0604020202020204" pitchFamily="34" charset="0"/>
            </a:endParaRPr>
          </a:p>
        </p:txBody>
      </p:sp>
      <p:sp>
        <p:nvSpPr>
          <p:cNvPr id="90" name="TextBox 89"/>
          <p:cNvSpPr txBox="1"/>
          <p:nvPr/>
        </p:nvSpPr>
        <p:spPr>
          <a:xfrm>
            <a:off x="2469747" y="2984392"/>
            <a:ext cx="356188"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E</a:t>
            </a:r>
            <a:endParaRPr lang="en-US" sz="2000" dirty="0">
              <a:latin typeface="Arial" panose="020B0604020202020204" pitchFamily="34" charset="0"/>
              <a:cs typeface="Arial" panose="020B0604020202020204" pitchFamily="34" charset="0"/>
            </a:endParaRPr>
          </a:p>
        </p:txBody>
      </p:sp>
      <p:sp>
        <p:nvSpPr>
          <p:cNvPr id="91" name="TextBox 90"/>
          <p:cNvSpPr txBox="1"/>
          <p:nvPr/>
        </p:nvSpPr>
        <p:spPr>
          <a:xfrm>
            <a:off x="4593478" y="2987212"/>
            <a:ext cx="181492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Father[D,E]=A</a:t>
            </a:r>
          </a:p>
        </p:txBody>
      </p:sp>
      <p:sp>
        <p:nvSpPr>
          <p:cNvPr id="92" name="TextBox 91"/>
          <p:cNvSpPr txBox="1"/>
          <p:nvPr/>
        </p:nvSpPr>
        <p:spPr>
          <a:xfrm>
            <a:off x="974987" y="3553599"/>
            <a:ext cx="356188"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B</a:t>
            </a:r>
            <a:endParaRPr lang="en-US" sz="2000" dirty="0">
              <a:latin typeface="Arial" panose="020B0604020202020204" pitchFamily="34" charset="0"/>
              <a:cs typeface="Arial" panose="020B0604020202020204" pitchFamily="34" charset="0"/>
            </a:endParaRPr>
          </a:p>
        </p:txBody>
      </p:sp>
      <p:sp>
        <p:nvSpPr>
          <p:cNvPr id="93" name="TextBox 92"/>
          <p:cNvSpPr txBox="1"/>
          <p:nvPr/>
        </p:nvSpPr>
        <p:spPr>
          <a:xfrm>
            <a:off x="1659713" y="3583888"/>
            <a:ext cx="869149"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C D E</a:t>
            </a:r>
            <a:endParaRPr lang="en-US" sz="2000" dirty="0">
              <a:latin typeface="Arial" panose="020B0604020202020204" pitchFamily="34" charset="0"/>
              <a:cs typeface="Arial" panose="020B0604020202020204" pitchFamily="34" charset="0"/>
            </a:endParaRPr>
          </a:p>
        </p:txBody>
      </p:sp>
      <p:sp>
        <p:nvSpPr>
          <p:cNvPr id="96" name="TextBox 95"/>
          <p:cNvSpPr txBox="1"/>
          <p:nvPr/>
        </p:nvSpPr>
        <p:spPr>
          <a:xfrm>
            <a:off x="2442474" y="3567129"/>
            <a:ext cx="383438"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G</a:t>
            </a:r>
            <a:endParaRPr lang="en-US" sz="2000" dirty="0">
              <a:latin typeface="Arial" panose="020B0604020202020204" pitchFamily="34" charset="0"/>
              <a:cs typeface="Arial" panose="020B0604020202020204" pitchFamily="34" charset="0"/>
            </a:endParaRPr>
          </a:p>
        </p:txBody>
      </p:sp>
      <p:sp>
        <p:nvSpPr>
          <p:cNvPr id="97" name="TextBox 96"/>
          <p:cNvSpPr txBox="1"/>
          <p:nvPr/>
        </p:nvSpPr>
        <p:spPr>
          <a:xfrm>
            <a:off x="4593562" y="3553599"/>
            <a:ext cx="158569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Father[G]=B</a:t>
            </a:r>
          </a:p>
        </p:txBody>
      </p:sp>
      <p:sp>
        <p:nvSpPr>
          <p:cNvPr id="98" name="TextBox 97"/>
          <p:cNvSpPr txBox="1"/>
          <p:nvPr/>
        </p:nvSpPr>
        <p:spPr>
          <a:xfrm>
            <a:off x="982925" y="4094431"/>
            <a:ext cx="37061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C</a:t>
            </a:r>
          </a:p>
        </p:txBody>
      </p:sp>
      <p:sp>
        <p:nvSpPr>
          <p:cNvPr id="99" name="TextBox 98"/>
          <p:cNvSpPr txBox="1"/>
          <p:nvPr/>
        </p:nvSpPr>
        <p:spPr>
          <a:xfrm>
            <a:off x="1701695" y="4106930"/>
            <a:ext cx="881973"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D E G</a:t>
            </a:r>
            <a:endParaRPr lang="en-US" sz="2000" dirty="0">
              <a:latin typeface="Arial" panose="020B0604020202020204" pitchFamily="34" charset="0"/>
              <a:cs typeface="Arial" panose="020B0604020202020204" pitchFamily="34" charset="0"/>
            </a:endParaRPr>
          </a:p>
        </p:txBody>
      </p:sp>
      <p:sp>
        <p:nvSpPr>
          <p:cNvPr id="100" name="TextBox 99"/>
          <p:cNvSpPr txBox="1"/>
          <p:nvPr/>
        </p:nvSpPr>
        <p:spPr>
          <a:xfrm>
            <a:off x="2484272" y="4096276"/>
            <a:ext cx="34176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F</a:t>
            </a:r>
          </a:p>
        </p:txBody>
      </p:sp>
      <p:sp>
        <p:nvSpPr>
          <p:cNvPr id="101" name="TextBox 100"/>
          <p:cNvSpPr txBox="1"/>
          <p:nvPr/>
        </p:nvSpPr>
        <p:spPr>
          <a:xfrm>
            <a:off x="4569313" y="4119986"/>
            <a:ext cx="155844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Father[F]=C</a:t>
            </a:r>
          </a:p>
        </p:txBody>
      </p:sp>
      <p:sp>
        <p:nvSpPr>
          <p:cNvPr id="102" name="TextBox 101"/>
          <p:cNvSpPr txBox="1"/>
          <p:nvPr/>
        </p:nvSpPr>
        <p:spPr>
          <a:xfrm>
            <a:off x="968864" y="4697006"/>
            <a:ext cx="370614"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D</a:t>
            </a:r>
            <a:endParaRPr lang="en-US" sz="2000" dirty="0">
              <a:latin typeface="Arial" panose="020B0604020202020204" pitchFamily="34" charset="0"/>
              <a:cs typeface="Arial" panose="020B0604020202020204" pitchFamily="34" charset="0"/>
            </a:endParaRPr>
          </a:p>
        </p:txBody>
      </p:sp>
      <p:sp>
        <p:nvSpPr>
          <p:cNvPr id="103" name="TextBox 102"/>
          <p:cNvSpPr txBox="1"/>
          <p:nvPr/>
        </p:nvSpPr>
        <p:spPr>
          <a:xfrm>
            <a:off x="1758639" y="4695772"/>
            <a:ext cx="853119"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E G F</a:t>
            </a:r>
            <a:endParaRPr lang="en-US" sz="2000" dirty="0">
              <a:latin typeface="Arial" panose="020B0604020202020204" pitchFamily="34" charset="0"/>
              <a:cs typeface="Arial" panose="020B0604020202020204" pitchFamily="34" charset="0"/>
            </a:endParaRPr>
          </a:p>
        </p:txBody>
      </p:sp>
      <p:sp>
        <p:nvSpPr>
          <p:cNvPr id="104" name="TextBox 103"/>
          <p:cNvSpPr txBox="1"/>
          <p:nvPr/>
        </p:nvSpPr>
        <p:spPr>
          <a:xfrm>
            <a:off x="2501566" y="4692661"/>
            <a:ext cx="370614"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H</a:t>
            </a:r>
            <a:endParaRPr lang="en-US" sz="2000" dirty="0">
              <a:latin typeface="Arial" panose="020B0604020202020204" pitchFamily="34" charset="0"/>
              <a:cs typeface="Arial" panose="020B0604020202020204" pitchFamily="34" charset="0"/>
            </a:endParaRPr>
          </a:p>
        </p:txBody>
      </p:sp>
      <p:sp>
        <p:nvSpPr>
          <p:cNvPr id="105" name="TextBox 104"/>
          <p:cNvSpPr txBox="1"/>
          <p:nvPr/>
        </p:nvSpPr>
        <p:spPr>
          <a:xfrm>
            <a:off x="4540459" y="4686373"/>
            <a:ext cx="158729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Father[H]=D</a:t>
            </a:r>
          </a:p>
        </p:txBody>
      </p:sp>
      <p:sp>
        <p:nvSpPr>
          <p:cNvPr id="106" name="TextBox 105"/>
          <p:cNvSpPr txBox="1"/>
          <p:nvPr/>
        </p:nvSpPr>
        <p:spPr>
          <a:xfrm>
            <a:off x="982925" y="5237164"/>
            <a:ext cx="356188"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E</a:t>
            </a:r>
            <a:endParaRPr lang="en-US" sz="2000" dirty="0">
              <a:latin typeface="Arial" panose="020B0604020202020204" pitchFamily="34" charset="0"/>
              <a:cs typeface="Arial" panose="020B0604020202020204" pitchFamily="34" charset="0"/>
            </a:endParaRPr>
          </a:p>
        </p:txBody>
      </p:sp>
      <p:sp>
        <p:nvSpPr>
          <p:cNvPr id="107" name="TextBox 106"/>
          <p:cNvSpPr txBox="1"/>
          <p:nvPr/>
        </p:nvSpPr>
        <p:spPr>
          <a:xfrm>
            <a:off x="1758639" y="5217676"/>
            <a:ext cx="867545"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G F H</a:t>
            </a:r>
            <a:endParaRPr lang="en-US" sz="2000" dirty="0">
              <a:latin typeface="Arial" panose="020B0604020202020204" pitchFamily="34" charset="0"/>
              <a:cs typeface="Arial" panose="020B0604020202020204" pitchFamily="34" charset="0"/>
            </a:endParaRPr>
          </a:p>
        </p:txBody>
      </p:sp>
      <p:sp>
        <p:nvSpPr>
          <p:cNvPr id="108" name="TextBox 107"/>
          <p:cNvSpPr txBox="1"/>
          <p:nvPr/>
        </p:nvSpPr>
        <p:spPr>
          <a:xfrm>
            <a:off x="982925" y="5772230"/>
            <a:ext cx="383438"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G</a:t>
            </a:r>
            <a:endParaRPr lang="en-US" sz="2000" dirty="0">
              <a:latin typeface="Arial" panose="020B0604020202020204" pitchFamily="34" charset="0"/>
              <a:cs typeface="Arial" panose="020B0604020202020204" pitchFamily="34" charset="0"/>
            </a:endParaRPr>
          </a:p>
        </p:txBody>
      </p:sp>
      <p:sp>
        <p:nvSpPr>
          <p:cNvPr id="109" name="TextBox 108"/>
          <p:cNvSpPr txBox="1"/>
          <p:nvPr/>
        </p:nvSpPr>
        <p:spPr>
          <a:xfrm>
            <a:off x="1758639" y="5798879"/>
            <a:ext cx="598241"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F H</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081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9" presetClass="emph" presetSubtype="0" fill="hold" grpId="0" nodeType="withEffect">
                                  <p:stCondLst>
                                    <p:cond delay="0"/>
                                  </p:stCondLst>
                                  <p:childTnLst>
                                    <p:animClr clrSpc="rgb" dir="cw">
                                      <p:cBhvr override="childStyle">
                                        <p:cTn id="8" dur="500" fill="hold"/>
                                        <p:tgtEl>
                                          <p:spTgt spid="34"/>
                                        </p:tgtEl>
                                        <p:attrNameLst>
                                          <p:attrName>style.color</p:attrName>
                                        </p:attrNameLst>
                                      </p:cBhvr>
                                      <p:to>
                                        <a:srgbClr val="FFC000"/>
                                      </p:to>
                                    </p:animClr>
                                    <p:animClr clrSpc="rgb" dir="cw">
                                      <p:cBhvr>
                                        <p:cTn id="9" dur="500" fill="hold"/>
                                        <p:tgtEl>
                                          <p:spTgt spid="34"/>
                                        </p:tgtEl>
                                        <p:attrNameLst>
                                          <p:attrName>fillcolor</p:attrName>
                                        </p:attrNameLst>
                                      </p:cBhvr>
                                      <p:to>
                                        <a:srgbClr val="FFC000"/>
                                      </p:to>
                                    </p:animClr>
                                    <p:set>
                                      <p:cBhvr>
                                        <p:cTn id="10" dur="500" fill="hold"/>
                                        <p:tgtEl>
                                          <p:spTgt spid="34"/>
                                        </p:tgtEl>
                                        <p:attrNameLst>
                                          <p:attrName>fill.type</p:attrName>
                                        </p:attrNameLst>
                                      </p:cBhvr>
                                      <p:to>
                                        <p:strVal val="solid"/>
                                      </p:to>
                                    </p:set>
                                    <p:set>
                                      <p:cBhvr>
                                        <p:cTn id="11" dur="500" fill="hold"/>
                                        <p:tgtEl>
                                          <p:spTgt spid="34"/>
                                        </p:tgtEl>
                                        <p:attrNameLst>
                                          <p:attrName>fill.on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2"/>
                                        </p:tgtEl>
                                        <p:attrNameLst>
                                          <p:attrName>style.visibility</p:attrName>
                                        </p:attrNameLst>
                                      </p:cBhvr>
                                      <p:to>
                                        <p:strVal val="visible"/>
                                      </p:to>
                                    </p:set>
                                  </p:childTnLst>
                                </p:cTn>
                              </p:par>
                            </p:childTnLst>
                          </p:cTn>
                        </p:par>
                        <p:par>
                          <p:cTn id="16" fill="hold">
                            <p:stCondLst>
                              <p:cond delay="0"/>
                            </p:stCondLst>
                            <p:childTnLst>
                              <p:par>
                                <p:cTn id="17" presetID="1" presetClass="emph" presetSubtype="2" fill="hold" grpId="1" nodeType="afterEffect">
                                  <p:stCondLst>
                                    <p:cond delay="0"/>
                                  </p:stCondLst>
                                  <p:childTnLst>
                                    <p:animClr clrSpc="rgb" dir="cw">
                                      <p:cBhvr>
                                        <p:cTn id="18" dur="1000" fill="hold"/>
                                        <p:tgtEl>
                                          <p:spTgt spid="34"/>
                                        </p:tgtEl>
                                        <p:attrNameLst>
                                          <p:attrName>fillcolor</p:attrName>
                                        </p:attrNameLst>
                                      </p:cBhvr>
                                      <p:to>
                                        <a:srgbClr val="00B050"/>
                                      </p:to>
                                    </p:animClr>
                                    <p:set>
                                      <p:cBhvr>
                                        <p:cTn id="19" dur="1000" fill="hold"/>
                                        <p:tgtEl>
                                          <p:spTgt spid="34"/>
                                        </p:tgtEl>
                                        <p:attrNameLst>
                                          <p:attrName>fill.type</p:attrName>
                                        </p:attrNameLst>
                                      </p:cBhvr>
                                      <p:to>
                                        <p:strVal val="solid"/>
                                      </p:to>
                                    </p:set>
                                    <p:set>
                                      <p:cBhvr>
                                        <p:cTn id="20" dur="1000" fill="hold"/>
                                        <p:tgtEl>
                                          <p:spTgt spid="34"/>
                                        </p:tgtEl>
                                        <p:attrNameLst>
                                          <p:attrName>fill.on</p:attrName>
                                        </p:attrNameLst>
                                      </p:cBhvr>
                                      <p:to>
                                        <p:strVal val="true"/>
                                      </p:to>
                                    </p:set>
                                  </p:childTnLst>
                                </p:cTn>
                              </p:par>
                            </p:childTnLst>
                          </p:cTn>
                        </p:par>
                        <p:par>
                          <p:cTn id="21" fill="hold">
                            <p:stCondLst>
                              <p:cond delay="1000"/>
                            </p:stCondLst>
                            <p:childTnLst>
                              <p:par>
                                <p:cTn id="22" presetID="7" presetClass="emph" presetSubtype="2" fill="hold" nodeType="afterEffect">
                                  <p:stCondLst>
                                    <p:cond delay="0"/>
                                  </p:stCondLst>
                                  <p:childTnLst>
                                    <p:animClr clrSpc="rgb" dir="cw">
                                      <p:cBhvr>
                                        <p:cTn id="23" dur="1000" fill="hold"/>
                                        <p:tgtEl>
                                          <p:spTgt spid="35"/>
                                        </p:tgtEl>
                                        <p:attrNameLst>
                                          <p:attrName>stroke.color</p:attrName>
                                        </p:attrNameLst>
                                      </p:cBhvr>
                                      <p:to>
                                        <a:schemeClr val="accent2"/>
                                      </p:to>
                                    </p:animClr>
                                    <p:set>
                                      <p:cBhvr>
                                        <p:cTn id="24" dur="1000" fill="hold"/>
                                        <p:tgtEl>
                                          <p:spTgt spid="35"/>
                                        </p:tgtEl>
                                        <p:attrNameLst>
                                          <p:attrName>stroke.on</p:attrName>
                                        </p:attrNameLst>
                                      </p:cBhvr>
                                      <p:to>
                                        <p:strVal val="true"/>
                                      </p:to>
                                    </p:set>
                                  </p:childTnLst>
                                </p:cTn>
                              </p:par>
                              <p:par>
                                <p:cTn id="25" presetID="19" presetClass="emph" presetSubtype="0" fill="hold" grpId="0" nodeType="withEffect">
                                  <p:stCondLst>
                                    <p:cond delay="0"/>
                                  </p:stCondLst>
                                  <p:childTnLst>
                                    <p:animClr clrSpc="rgb" dir="cw">
                                      <p:cBhvr override="childStyle">
                                        <p:cTn id="26" dur="500" fill="hold"/>
                                        <p:tgtEl>
                                          <p:spTgt spid="38"/>
                                        </p:tgtEl>
                                        <p:attrNameLst>
                                          <p:attrName>style.color</p:attrName>
                                        </p:attrNameLst>
                                      </p:cBhvr>
                                      <p:to>
                                        <a:schemeClr val="accent2"/>
                                      </p:to>
                                    </p:animClr>
                                    <p:animClr clrSpc="rgb" dir="cw">
                                      <p:cBhvr>
                                        <p:cTn id="27" dur="500" fill="hold"/>
                                        <p:tgtEl>
                                          <p:spTgt spid="38"/>
                                        </p:tgtEl>
                                        <p:attrNameLst>
                                          <p:attrName>fillcolor</p:attrName>
                                        </p:attrNameLst>
                                      </p:cBhvr>
                                      <p:to>
                                        <a:schemeClr val="accent2"/>
                                      </p:to>
                                    </p:animClr>
                                    <p:set>
                                      <p:cBhvr>
                                        <p:cTn id="28" dur="500" fill="hold"/>
                                        <p:tgtEl>
                                          <p:spTgt spid="38"/>
                                        </p:tgtEl>
                                        <p:attrNameLst>
                                          <p:attrName>fill.type</p:attrName>
                                        </p:attrNameLst>
                                      </p:cBhvr>
                                      <p:to>
                                        <p:strVal val="solid"/>
                                      </p:to>
                                    </p:set>
                                    <p:set>
                                      <p:cBhvr>
                                        <p:cTn id="29" dur="500" fill="hold"/>
                                        <p:tgtEl>
                                          <p:spTgt spid="38"/>
                                        </p:tgtEl>
                                        <p:attrNameLst>
                                          <p:attrName>fill.on</p:attrName>
                                        </p:attrNameLst>
                                      </p:cBhvr>
                                      <p:to>
                                        <p:strVal val="true"/>
                                      </p:to>
                                    </p:set>
                                  </p:childTnLst>
                                </p:cTn>
                              </p:par>
                            </p:childTnLst>
                          </p:cTn>
                        </p:par>
                        <p:par>
                          <p:cTn id="30" fill="hold">
                            <p:stCondLst>
                              <p:cond delay="2000"/>
                            </p:stCondLst>
                            <p:childTnLst>
                              <p:par>
                                <p:cTn id="31" presetID="1" presetClass="entr" presetSubtype="0" fill="hold" grpId="0" nodeType="after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childTnLst>
                          </p:cTn>
                        </p:par>
                        <p:par>
                          <p:cTn id="33" fill="hold">
                            <p:stCondLst>
                              <p:cond delay="2000"/>
                            </p:stCondLst>
                            <p:childTnLst>
                              <p:par>
                                <p:cTn id="34" presetID="7" presetClass="emph" presetSubtype="2" fill="hold" nodeType="afterEffect">
                                  <p:stCondLst>
                                    <p:cond delay="0"/>
                                  </p:stCondLst>
                                  <p:childTnLst>
                                    <p:animClr clrSpc="rgb" dir="cw">
                                      <p:cBhvr>
                                        <p:cTn id="35" dur="1000" fill="hold"/>
                                        <p:tgtEl>
                                          <p:spTgt spid="36"/>
                                        </p:tgtEl>
                                        <p:attrNameLst>
                                          <p:attrName>stroke.color</p:attrName>
                                        </p:attrNameLst>
                                      </p:cBhvr>
                                      <p:to>
                                        <a:schemeClr val="accent2"/>
                                      </p:to>
                                    </p:animClr>
                                    <p:set>
                                      <p:cBhvr>
                                        <p:cTn id="36" dur="1000" fill="hold"/>
                                        <p:tgtEl>
                                          <p:spTgt spid="36"/>
                                        </p:tgtEl>
                                        <p:attrNameLst>
                                          <p:attrName>stroke.on</p:attrName>
                                        </p:attrNameLst>
                                      </p:cBhvr>
                                      <p:to>
                                        <p:strVal val="true"/>
                                      </p:to>
                                    </p:set>
                                  </p:childTnLst>
                                </p:cTn>
                              </p:par>
                              <p:par>
                                <p:cTn id="37" presetID="19" presetClass="emph" presetSubtype="0" fill="hold" grpId="0" nodeType="withEffect">
                                  <p:stCondLst>
                                    <p:cond delay="0"/>
                                  </p:stCondLst>
                                  <p:childTnLst>
                                    <p:animClr clrSpc="rgb" dir="cw">
                                      <p:cBhvr override="childStyle">
                                        <p:cTn id="38" dur="500" fill="hold"/>
                                        <p:tgtEl>
                                          <p:spTgt spid="39"/>
                                        </p:tgtEl>
                                        <p:attrNameLst>
                                          <p:attrName>style.color</p:attrName>
                                        </p:attrNameLst>
                                      </p:cBhvr>
                                      <p:to>
                                        <a:schemeClr val="accent2"/>
                                      </p:to>
                                    </p:animClr>
                                    <p:animClr clrSpc="rgb" dir="cw">
                                      <p:cBhvr>
                                        <p:cTn id="39" dur="500" fill="hold"/>
                                        <p:tgtEl>
                                          <p:spTgt spid="39"/>
                                        </p:tgtEl>
                                        <p:attrNameLst>
                                          <p:attrName>fillcolor</p:attrName>
                                        </p:attrNameLst>
                                      </p:cBhvr>
                                      <p:to>
                                        <a:schemeClr val="accent2"/>
                                      </p:to>
                                    </p:animClr>
                                    <p:set>
                                      <p:cBhvr>
                                        <p:cTn id="40" dur="500" fill="hold"/>
                                        <p:tgtEl>
                                          <p:spTgt spid="39"/>
                                        </p:tgtEl>
                                        <p:attrNameLst>
                                          <p:attrName>fill.type</p:attrName>
                                        </p:attrNameLst>
                                      </p:cBhvr>
                                      <p:to>
                                        <p:strVal val="solid"/>
                                      </p:to>
                                    </p:set>
                                    <p:set>
                                      <p:cBhvr>
                                        <p:cTn id="41" dur="500" fill="hold"/>
                                        <p:tgtEl>
                                          <p:spTgt spid="39"/>
                                        </p:tgtEl>
                                        <p:attrNameLst>
                                          <p:attrName>fill.on</p:attrName>
                                        </p:attrNameLst>
                                      </p:cBhvr>
                                      <p:to>
                                        <p:strVal val="true"/>
                                      </p:to>
                                    </p:set>
                                  </p:childTnLst>
                                </p:cTn>
                              </p:par>
                            </p:childTnLst>
                          </p:cTn>
                        </p:par>
                        <p:par>
                          <p:cTn id="42" fill="hold">
                            <p:stCondLst>
                              <p:cond delay="3000"/>
                            </p:stCondLst>
                            <p:childTnLst>
                              <p:par>
                                <p:cTn id="43" presetID="1" presetClass="entr" presetSubtype="0" fill="hold" grpId="0" nodeType="after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childTnLst>
                          </p:cTn>
                        </p:par>
                        <p:par>
                          <p:cTn id="45" fill="hold">
                            <p:stCondLst>
                              <p:cond delay="3000"/>
                            </p:stCondLst>
                            <p:childTnLst>
                              <p:par>
                                <p:cTn id="46" presetID="7" presetClass="emph" presetSubtype="2" fill="hold" nodeType="afterEffect">
                                  <p:stCondLst>
                                    <p:cond delay="0"/>
                                  </p:stCondLst>
                                  <p:childTnLst>
                                    <p:animClr clrSpc="rgb" dir="cw">
                                      <p:cBhvr>
                                        <p:cTn id="47" dur="1000" fill="hold"/>
                                        <p:tgtEl>
                                          <p:spTgt spid="37"/>
                                        </p:tgtEl>
                                        <p:attrNameLst>
                                          <p:attrName>stroke.color</p:attrName>
                                        </p:attrNameLst>
                                      </p:cBhvr>
                                      <p:to>
                                        <a:schemeClr val="accent2"/>
                                      </p:to>
                                    </p:animClr>
                                    <p:set>
                                      <p:cBhvr>
                                        <p:cTn id="48" dur="1000" fill="hold"/>
                                        <p:tgtEl>
                                          <p:spTgt spid="37"/>
                                        </p:tgtEl>
                                        <p:attrNameLst>
                                          <p:attrName>stroke.on</p:attrName>
                                        </p:attrNameLst>
                                      </p:cBhvr>
                                      <p:to>
                                        <p:strVal val="true"/>
                                      </p:to>
                                    </p:set>
                                  </p:childTnLst>
                                </p:cTn>
                              </p:par>
                              <p:par>
                                <p:cTn id="49" presetID="19" presetClass="emph" presetSubtype="0" fill="hold" grpId="0" nodeType="withEffect">
                                  <p:stCondLst>
                                    <p:cond delay="0"/>
                                  </p:stCondLst>
                                  <p:childTnLst>
                                    <p:animClr clrSpc="rgb" dir="cw">
                                      <p:cBhvr override="childStyle">
                                        <p:cTn id="50" dur="500" fill="hold"/>
                                        <p:tgtEl>
                                          <p:spTgt spid="40"/>
                                        </p:tgtEl>
                                        <p:attrNameLst>
                                          <p:attrName>style.color</p:attrName>
                                        </p:attrNameLst>
                                      </p:cBhvr>
                                      <p:to>
                                        <a:schemeClr val="accent2"/>
                                      </p:to>
                                    </p:animClr>
                                    <p:animClr clrSpc="rgb" dir="cw">
                                      <p:cBhvr>
                                        <p:cTn id="51" dur="500" fill="hold"/>
                                        <p:tgtEl>
                                          <p:spTgt spid="40"/>
                                        </p:tgtEl>
                                        <p:attrNameLst>
                                          <p:attrName>fillcolor</p:attrName>
                                        </p:attrNameLst>
                                      </p:cBhvr>
                                      <p:to>
                                        <a:schemeClr val="accent2"/>
                                      </p:to>
                                    </p:animClr>
                                    <p:set>
                                      <p:cBhvr>
                                        <p:cTn id="52" dur="500" fill="hold"/>
                                        <p:tgtEl>
                                          <p:spTgt spid="40"/>
                                        </p:tgtEl>
                                        <p:attrNameLst>
                                          <p:attrName>fill.type</p:attrName>
                                        </p:attrNameLst>
                                      </p:cBhvr>
                                      <p:to>
                                        <p:strVal val="solid"/>
                                      </p:to>
                                    </p:set>
                                    <p:set>
                                      <p:cBhvr>
                                        <p:cTn id="53" dur="500" fill="hold"/>
                                        <p:tgtEl>
                                          <p:spTgt spid="40"/>
                                        </p:tgtEl>
                                        <p:attrNameLst>
                                          <p:attrName>fill.on</p:attrName>
                                        </p:attrNameLst>
                                      </p:cBhvr>
                                      <p:to>
                                        <p:strVal val="true"/>
                                      </p:to>
                                    </p:set>
                                  </p:childTnLst>
                                </p:cTn>
                              </p:par>
                            </p:childTnLst>
                          </p:cTn>
                        </p:par>
                        <p:par>
                          <p:cTn id="54" fill="hold">
                            <p:stCondLst>
                              <p:cond delay="4000"/>
                            </p:stCondLst>
                            <p:childTnLst>
                              <p:par>
                                <p:cTn id="55" presetID="1" presetClass="entr" presetSubtype="0" fill="hold" grpId="0" nodeType="after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4000"/>
                            </p:stCondLst>
                            <p:childTnLst>
                              <p:par>
                                <p:cTn id="58" presetID="1" presetClass="entr" presetSubtype="0" fill="hold" grpId="0" nodeType="afterEffect">
                                  <p:stCondLst>
                                    <p:cond delay="1000"/>
                                  </p:stCondLst>
                                  <p:childTnLst>
                                    <p:set>
                                      <p:cBhvr>
                                        <p:cTn id="59" dur="1" fill="hold">
                                          <p:stCondLst>
                                            <p:cond delay="0"/>
                                          </p:stCondLst>
                                        </p:cTn>
                                        <p:tgtEl>
                                          <p:spTgt spid="8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85"/>
                                        </p:tgtEl>
                                        <p:attrNameLst>
                                          <p:attrName>style.visibility</p:attrName>
                                        </p:attrNameLst>
                                      </p:cBhvr>
                                      <p:to>
                                        <p:strVal val="visible"/>
                                      </p:to>
                                    </p:set>
                                  </p:childTnLst>
                                </p:cTn>
                              </p:par>
                            </p:childTnLst>
                          </p:cTn>
                        </p:par>
                        <p:par>
                          <p:cTn id="64" fill="hold">
                            <p:stCondLst>
                              <p:cond delay="0"/>
                            </p:stCondLst>
                            <p:childTnLst>
                              <p:par>
                                <p:cTn id="65" presetID="1" presetClass="emph" presetSubtype="2" fill="hold" nodeType="afterEffect">
                                  <p:stCondLst>
                                    <p:cond delay="0"/>
                                  </p:stCondLst>
                                  <p:childTnLst>
                                    <p:animClr clrSpc="rgb" dir="cw">
                                      <p:cBhvr>
                                        <p:cTn id="66" dur="1000" fill="hold"/>
                                        <p:tgtEl>
                                          <p:spTgt spid="38"/>
                                        </p:tgtEl>
                                        <p:attrNameLst>
                                          <p:attrName>fillcolor</p:attrName>
                                        </p:attrNameLst>
                                      </p:cBhvr>
                                      <p:to>
                                        <a:srgbClr val="00B050"/>
                                      </p:to>
                                    </p:animClr>
                                    <p:set>
                                      <p:cBhvr>
                                        <p:cTn id="67" dur="1000" fill="hold"/>
                                        <p:tgtEl>
                                          <p:spTgt spid="38"/>
                                        </p:tgtEl>
                                        <p:attrNameLst>
                                          <p:attrName>fill.type</p:attrName>
                                        </p:attrNameLst>
                                      </p:cBhvr>
                                      <p:to>
                                        <p:strVal val="solid"/>
                                      </p:to>
                                    </p:set>
                                    <p:set>
                                      <p:cBhvr>
                                        <p:cTn id="68" dur="1000" fill="hold"/>
                                        <p:tgtEl>
                                          <p:spTgt spid="38"/>
                                        </p:tgtEl>
                                        <p:attrNameLst>
                                          <p:attrName>fill.on</p:attrName>
                                        </p:attrNameLst>
                                      </p:cBhvr>
                                      <p:to>
                                        <p:strVal val="true"/>
                                      </p:to>
                                    </p:set>
                                  </p:childTnLst>
                                </p:cTn>
                              </p:par>
                              <p:par>
                                <p:cTn id="69" presetID="1" presetClass="entr" presetSubtype="0" fill="hold" grpId="0" nodeType="withEffect">
                                  <p:stCondLst>
                                    <p:cond delay="0"/>
                                  </p:stCondLst>
                                  <p:childTnLst>
                                    <p:set>
                                      <p:cBhvr>
                                        <p:cTn id="70" dur="1" fill="hold">
                                          <p:stCondLst>
                                            <p:cond delay="0"/>
                                          </p:stCondLst>
                                        </p:cTn>
                                        <p:tgtEl>
                                          <p:spTgt spid="86"/>
                                        </p:tgtEl>
                                        <p:attrNameLst>
                                          <p:attrName>style.visibility</p:attrName>
                                        </p:attrNameLst>
                                      </p:cBhvr>
                                      <p:to>
                                        <p:strVal val="visible"/>
                                      </p:to>
                                    </p:set>
                                  </p:childTnLst>
                                </p:cTn>
                              </p:par>
                            </p:childTnLst>
                          </p:cTn>
                        </p:par>
                        <p:par>
                          <p:cTn id="71" fill="hold">
                            <p:stCondLst>
                              <p:cond delay="1000"/>
                            </p:stCondLst>
                            <p:childTnLst>
                              <p:par>
                                <p:cTn id="72" presetID="7" presetClass="emph" presetSubtype="2" fill="hold" nodeType="afterEffect">
                                  <p:stCondLst>
                                    <p:cond delay="0"/>
                                  </p:stCondLst>
                                  <p:childTnLst>
                                    <p:animClr clrSpc="rgb" dir="cw">
                                      <p:cBhvr>
                                        <p:cTn id="73" dur="1000" fill="hold"/>
                                        <p:tgtEl>
                                          <p:spTgt spid="46"/>
                                        </p:tgtEl>
                                        <p:attrNameLst>
                                          <p:attrName>stroke.color</p:attrName>
                                        </p:attrNameLst>
                                      </p:cBhvr>
                                      <p:to>
                                        <a:schemeClr val="accent2"/>
                                      </p:to>
                                    </p:animClr>
                                    <p:set>
                                      <p:cBhvr>
                                        <p:cTn id="74" dur="1000" fill="hold"/>
                                        <p:tgtEl>
                                          <p:spTgt spid="46"/>
                                        </p:tgtEl>
                                        <p:attrNameLst>
                                          <p:attrName>stroke.on</p:attrName>
                                        </p:attrNameLst>
                                      </p:cBhvr>
                                      <p:to>
                                        <p:strVal val="true"/>
                                      </p:to>
                                    </p:set>
                                  </p:childTnLst>
                                </p:cTn>
                              </p:par>
                            </p:childTnLst>
                          </p:cTn>
                        </p:par>
                        <p:par>
                          <p:cTn id="75" fill="hold">
                            <p:stCondLst>
                              <p:cond delay="2000"/>
                            </p:stCondLst>
                            <p:childTnLst>
                              <p:par>
                                <p:cTn id="76" presetID="19" presetClass="emph" presetSubtype="0" fill="hold" grpId="0" nodeType="afterEffect">
                                  <p:stCondLst>
                                    <p:cond delay="0"/>
                                  </p:stCondLst>
                                  <p:childTnLst>
                                    <p:animClr clrSpc="rgb" dir="cw">
                                      <p:cBhvr override="childStyle">
                                        <p:cTn id="77" dur="500" fill="hold"/>
                                        <p:tgtEl>
                                          <p:spTgt spid="45"/>
                                        </p:tgtEl>
                                        <p:attrNameLst>
                                          <p:attrName>style.color</p:attrName>
                                        </p:attrNameLst>
                                      </p:cBhvr>
                                      <p:to>
                                        <a:schemeClr val="accent2"/>
                                      </p:to>
                                    </p:animClr>
                                    <p:animClr clrSpc="rgb" dir="cw">
                                      <p:cBhvr>
                                        <p:cTn id="78" dur="500" fill="hold"/>
                                        <p:tgtEl>
                                          <p:spTgt spid="45"/>
                                        </p:tgtEl>
                                        <p:attrNameLst>
                                          <p:attrName>fillcolor</p:attrName>
                                        </p:attrNameLst>
                                      </p:cBhvr>
                                      <p:to>
                                        <a:schemeClr val="accent2"/>
                                      </p:to>
                                    </p:animClr>
                                    <p:set>
                                      <p:cBhvr>
                                        <p:cTn id="79" dur="500" fill="hold"/>
                                        <p:tgtEl>
                                          <p:spTgt spid="45"/>
                                        </p:tgtEl>
                                        <p:attrNameLst>
                                          <p:attrName>fill.type</p:attrName>
                                        </p:attrNameLst>
                                      </p:cBhvr>
                                      <p:to>
                                        <p:strVal val="solid"/>
                                      </p:to>
                                    </p:set>
                                    <p:set>
                                      <p:cBhvr>
                                        <p:cTn id="80" dur="500" fill="hold"/>
                                        <p:tgtEl>
                                          <p:spTgt spid="45"/>
                                        </p:tgtEl>
                                        <p:attrNameLst>
                                          <p:attrName>fill.on</p:attrName>
                                        </p:attrNameLst>
                                      </p:cBhvr>
                                      <p:to>
                                        <p:strVal val="true"/>
                                      </p:to>
                                    </p:set>
                                  </p:childTnLst>
                                </p:cTn>
                              </p:par>
                            </p:childTnLst>
                          </p:cTn>
                        </p:par>
                        <p:par>
                          <p:cTn id="81" fill="hold">
                            <p:stCondLst>
                              <p:cond delay="2500"/>
                            </p:stCondLst>
                            <p:childTnLst>
                              <p:par>
                                <p:cTn id="82" presetID="1" presetClass="entr" presetSubtype="0" fill="hold" grpId="0" nodeType="afterEffect">
                                  <p:stCondLst>
                                    <p:cond delay="0"/>
                                  </p:stCondLst>
                                  <p:childTnLst>
                                    <p:set>
                                      <p:cBhvr>
                                        <p:cTn id="83" dur="1" fill="hold">
                                          <p:stCondLst>
                                            <p:cond delay="0"/>
                                          </p:stCondLst>
                                        </p:cTn>
                                        <p:tgtEl>
                                          <p:spTgt spid="89"/>
                                        </p:tgtEl>
                                        <p:attrNameLst>
                                          <p:attrName>style.visibility</p:attrName>
                                        </p:attrNameLst>
                                      </p:cBhvr>
                                      <p:to>
                                        <p:strVal val="visible"/>
                                      </p:to>
                                    </p:set>
                                  </p:childTnLst>
                                </p:cTn>
                              </p:par>
                            </p:childTnLst>
                          </p:cTn>
                        </p:par>
                        <p:par>
                          <p:cTn id="84" fill="hold">
                            <p:stCondLst>
                              <p:cond delay="2500"/>
                            </p:stCondLst>
                            <p:childTnLst>
                              <p:par>
                                <p:cTn id="85" presetID="7" presetClass="emph" presetSubtype="2" fill="hold" nodeType="afterEffect">
                                  <p:stCondLst>
                                    <p:cond delay="0"/>
                                  </p:stCondLst>
                                  <p:childTnLst>
                                    <p:animClr clrSpc="rgb" dir="cw">
                                      <p:cBhvr>
                                        <p:cTn id="86" dur="1000" fill="hold"/>
                                        <p:tgtEl>
                                          <p:spTgt spid="48"/>
                                        </p:tgtEl>
                                        <p:attrNameLst>
                                          <p:attrName>stroke.color</p:attrName>
                                        </p:attrNameLst>
                                      </p:cBhvr>
                                      <p:to>
                                        <a:schemeClr val="accent2"/>
                                      </p:to>
                                    </p:animClr>
                                    <p:set>
                                      <p:cBhvr>
                                        <p:cTn id="87" dur="1000" fill="hold"/>
                                        <p:tgtEl>
                                          <p:spTgt spid="48"/>
                                        </p:tgtEl>
                                        <p:attrNameLst>
                                          <p:attrName>stroke.on</p:attrName>
                                        </p:attrNameLst>
                                      </p:cBhvr>
                                      <p:to>
                                        <p:strVal val="true"/>
                                      </p:to>
                                    </p:set>
                                  </p:childTnLst>
                                </p:cTn>
                              </p:par>
                            </p:childTnLst>
                          </p:cTn>
                        </p:par>
                        <p:par>
                          <p:cTn id="88" fill="hold">
                            <p:stCondLst>
                              <p:cond delay="3500"/>
                            </p:stCondLst>
                            <p:childTnLst>
                              <p:par>
                                <p:cTn id="89" presetID="19" presetClass="emph" presetSubtype="0" fill="hold" grpId="0" nodeType="afterEffect">
                                  <p:stCondLst>
                                    <p:cond delay="0"/>
                                  </p:stCondLst>
                                  <p:childTnLst>
                                    <p:animClr clrSpc="rgb" dir="cw">
                                      <p:cBhvr override="childStyle">
                                        <p:cTn id="90" dur="500" fill="hold"/>
                                        <p:tgtEl>
                                          <p:spTgt spid="41"/>
                                        </p:tgtEl>
                                        <p:attrNameLst>
                                          <p:attrName>style.color</p:attrName>
                                        </p:attrNameLst>
                                      </p:cBhvr>
                                      <p:to>
                                        <a:schemeClr val="accent2"/>
                                      </p:to>
                                    </p:animClr>
                                    <p:animClr clrSpc="rgb" dir="cw">
                                      <p:cBhvr>
                                        <p:cTn id="91" dur="500" fill="hold"/>
                                        <p:tgtEl>
                                          <p:spTgt spid="41"/>
                                        </p:tgtEl>
                                        <p:attrNameLst>
                                          <p:attrName>fillcolor</p:attrName>
                                        </p:attrNameLst>
                                      </p:cBhvr>
                                      <p:to>
                                        <a:schemeClr val="accent2"/>
                                      </p:to>
                                    </p:animClr>
                                    <p:set>
                                      <p:cBhvr>
                                        <p:cTn id="92" dur="500" fill="hold"/>
                                        <p:tgtEl>
                                          <p:spTgt spid="41"/>
                                        </p:tgtEl>
                                        <p:attrNameLst>
                                          <p:attrName>fill.type</p:attrName>
                                        </p:attrNameLst>
                                      </p:cBhvr>
                                      <p:to>
                                        <p:strVal val="solid"/>
                                      </p:to>
                                    </p:set>
                                    <p:set>
                                      <p:cBhvr>
                                        <p:cTn id="93" dur="500" fill="hold"/>
                                        <p:tgtEl>
                                          <p:spTgt spid="41"/>
                                        </p:tgtEl>
                                        <p:attrNameLst>
                                          <p:attrName>fill.on</p:attrName>
                                        </p:attrNameLst>
                                      </p:cBhvr>
                                      <p:to>
                                        <p:strVal val="true"/>
                                      </p:to>
                                    </p:set>
                                  </p:childTnLst>
                                </p:cTn>
                              </p:par>
                            </p:childTnLst>
                          </p:cTn>
                        </p:par>
                        <p:par>
                          <p:cTn id="94" fill="hold">
                            <p:stCondLst>
                              <p:cond delay="4000"/>
                            </p:stCondLst>
                            <p:childTnLst>
                              <p:par>
                                <p:cTn id="95" presetID="1" presetClass="entr" presetSubtype="0" fill="hold" grpId="0" nodeType="afterEffect">
                                  <p:stCondLst>
                                    <p:cond delay="500"/>
                                  </p:stCondLst>
                                  <p:childTnLst>
                                    <p:set>
                                      <p:cBhvr>
                                        <p:cTn id="96" dur="1" fill="hold">
                                          <p:stCondLst>
                                            <p:cond delay="0"/>
                                          </p:stCondLst>
                                        </p:cTn>
                                        <p:tgtEl>
                                          <p:spTgt spid="90"/>
                                        </p:tgtEl>
                                        <p:attrNameLst>
                                          <p:attrName>style.visibility</p:attrName>
                                        </p:attrNameLst>
                                      </p:cBhvr>
                                      <p:to>
                                        <p:strVal val="visible"/>
                                      </p:to>
                                    </p:set>
                                  </p:childTnLst>
                                </p:cTn>
                              </p:par>
                            </p:childTnLst>
                          </p:cTn>
                        </p:par>
                        <p:par>
                          <p:cTn id="97" fill="hold">
                            <p:stCondLst>
                              <p:cond delay="4500"/>
                            </p:stCondLst>
                            <p:childTnLst>
                              <p:par>
                                <p:cTn id="98" presetID="1" presetClass="entr" presetSubtype="0" fill="hold" grpId="0" nodeType="afterEffect">
                                  <p:stCondLst>
                                    <p:cond delay="1000"/>
                                  </p:stCondLst>
                                  <p:childTnLst>
                                    <p:set>
                                      <p:cBhvr>
                                        <p:cTn id="99" dur="1" fill="hold">
                                          <p:stCondLst>
                                            <p:cond delay="0"/>
                                          </p:stCondLst>
                                        </p:cTn>
                                        <p:tgtEl>
                                          <p:spTgt spid="91"/>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92"/>
                                        </p:tgtEl>
                                        <p:attrNameLst>
                                          <p:attrName>style.visibility</p:attrName>
                                        </p:attrNameLst>
                                      </p:cBhvr>
                                      <p:to>
                                        <p:strVal val="visible"/>
                                      </p:to>
                                    </p:set>
                                  </p:childTnLst>
                                </p:cTn>
                              </p:par>
                            </p:childTnLst>
                          </p:cTn>
                        </p:par>
                        <p:par>
                          <p:cTn id="104" fill="hold">
                            <p:stCondLst>
                              <p:cond delay="0"/>
                            </p:stCondLst>
                            <p:childTnLst>
                              <p:par>
                                <p:cTn id="105" presetID="1" presetClass="emph" presetSubtype="2" fill="hold" nodeType="afterEffect">
                                  <p:stCondLst>
                                    <p:cond delay="0"/>
                                  </p:stCondLst>
                                  <p:childTnLst>
                                    <p:animClr clrSpc="rgb" dir="cw">
                                      <p:cBhvr>
                                        <p:cTn id="106" dur="1000" fill="hold"/>
                                        <p:tgtEl>
                                          <p:spTgt spid="39"/>
                                        </p:tgtEl>
                                        <p:attrNameLst>
                                          <p:attrName>fillcolor</p:attrName>
                                        </p:attrNameLst>
                                      </p:cBhvr>
                                      <p:to>
                                        <a:srgbClr val="00B050"/>
                                      </p:to>
                                    </p:animClr>
                                    <p:set>
                                      <p:cBhvr>
                                        <p:cTn id="107" dur="1000" fill="hold"/>
                                        <p:tgtEl>
                                          <p:spTgt spid="39"/>
                                        </p:tgtEl>
                                        <p:attrNameLst>
                                          <p:attrName>fill.type</p:attrName>
                                        </p:attrNameLst>
                                      </p:cBhvr>
                                      <p:to>
                                        <p:strVal val="solid"/>
                                      </p:to>
                                    </p:set>
                                    <p:set>
                                      <p:cBhvr>
                                        <p:cTn id="108" dur="1000" fill="hold"/>
                                        <p:tgtEl>
                                          <p:spTgt spid="39"/>
                                        </p:tgtEl>
                                        <p:attrNameLst>
                                          <p:attrName>fill.on</p:attrName>
                                        </p:attrNameLst>
                                      </p:cBhvr>
                                      <p:to>
                                        <p:strVal val="true"/>
                                      </p:to>
                                    </p:set>
                                  </p:childTnLst>
                                </p:cTn>
                              </p:par>
                              <p:par>
                                <p:cTn id="109" presetID="1" presetClass="entr" presetSubtype="0" fill="hold" grpId="0" nodeType="withEffect">
                                  <p:stCondLst>
                                    <p:cond delay="0"/>
                                  </p:stCondLst>
                                  <p:childTnLst>
                                    <p:set>
                                      <p:cBhvr>
                                        <p:cTn id="110" dur="1" fill="hold">
                                          <p:stCondLst>
                                            <p:cond delay="0"/>
                                          </p:stCondLst>
                                        </p:cTn>
                                        <p:tgtEl>
                                          <p:spTgt spid="93"/>
                                        </p:tgtEl>
                                        <p:attrNameLst>
                                          <p:attrName>style.visibility</p:attrName>
                                        </p:attrNameLst>
                                      </p:cBhvr>
                                      <p:to>
                                        <p:strVal val="visible"/>
                                      </p:to>
                                    </p:set>
                                  </p:childTnLst>
                                </p:cTn>
                              </p:par>
                            </p:childTnLst>
                          </p:cTn>
                        </p:par>
                        <p:par>
                          <p:cTn id="111" fill="hold">
                            <p:stCondLst>
                              <p:cond delay="1000"/>
                            </p:stCondLst>
                            <p:childTnLst>
                              <p:par>
                                <p:cTn id="112" presetID="7" presetClass="emph" presetSubtype="2" fill="hold" nodeType="afterEffect">
                                  <p:stCondLst>
                                    <p:cond delay="0"/>
                                  </p:stCondLst>
                                  <p:childTnLst>
                                    <p:animClr clrSpc="rgb" dir="cw">
                                      <p:cBhvr>
                                        <p:cTn id="113" dur="1000" fill="hold"/>
                                        <p:tgtEl>
                                          <p:spTgt spid="49"/>
                                        </p:tgtEl>
                                        <p:attrNameLst>
                                          <p:attrName>stroke.color</p:attrName>
                                        </p:attrNameLst>
                                      </p:cBhvr>
                                      <p:to>
                                        <a:schemeClr val="accent2"/>
                                      </p:to>
                                    </p:animClr>
                                    <p:set>
                                      <p:cBhvr>
                                        <p:cTn id="114" dur="1000" fill="hold"/>
                                        <p:tgtEl>
                                          <p:spTgt spid="49"/>
                                        </p:tgtEl>
                                        <p:attrNameLst>
                                          <p:attrName>stroke.on</p:attrName>
                                        </p:attrNameLst>
                                      </p:cBhvr>
                                      <p:to>
                                        <p:strVal val="true"/>
                                      </p:to>
                                    </p:set>
                                  </p:childTnLst>
                                </p:cTn>
                              </p:par>
                            </p:childTnLst>
                          </p:cTn>
                        </p:par>
                        <p:par>
                          <p:cTn id="115" fill="hold">
                            <p:stCondLst>
                              <p:cond delay="2000"/>
                            </p:stCondLst>
                            <p:childTnLst>
                              <p:par>
                                <p:cTn id="116" presetID="19" presetClass="emph" presetSubtype="0" fill="hold" nodeType="afterEffect">
                                  <p:stCondLst>
                                    <p:cond delay="0"/>
                                  </p:stCondLst>
                                  <p:childTnLst>
                                    <p:animClr clrSpc="rgb" dir="cw">
                                      <p:cBhvr override="childStyle">
                                        <p:cTn id="117" dur="500" fill="hold"/>
                                        <p:tgtEl>
                                          <p:spTgt spid="42"/>
                                        </p:tgtEl>
                                        <p:attrNameLst>
                                          <p:attrName>style.color</p:attrName>
                                        </p:attrNameLst>
                                      </p:cBhvr>
                                      <p:to>
                                        <a:schemeClr val="accent2"/>
                                      </p:to>
                                    </p:animClr>
                                    <p:animClr clrSpc="rgb" dir="cw">
                                      <p:cBhvr>
                                        <p:cTn id="118" dur="500" fill="hold"/>
                                        <p:tgtEl>
                                          <p:spTgt spid="42"/>
                                        </p:tgtEl>
                                        <p:attrNameLst>
                                          <p:attrName>fillcolor</p:attrName>
                                        </p:attrNameLst>
                                      </p:cBhvr>
                                      <p:to>
                                        <a:schemeClr val="accent2"/>
                                      </p:to>
                                    </p:animClr>
                                    <p:set>
                                      <p:cBhvr>
                                        <p:cTn id="119" dur="500" fill="hold"/>
                                        <p:tgtEl>
                                          <p:spTgt spid="42"/>
                                        </p:tgtEl>
                                        <p:attrNameLst>
                                          <p:attrName>fill.type</p:attrName>
                                        </p:attrNameLst>
                                      </p:cBhvr>
                                      <p:to>
                                        <p:strVal val="solid"/>
                                      </p:to>
                                    </p:set>
                                    <p:set>
                                      <p:cBhvr>
                                        <p:cTn id="120" dur="500" fill="hold"/>
                                        <p:tgtEl>
                                          <p:spTgt spid="42"/>
                                        </p:tgtEl>
                                        <p:attrNameLst>
                                          <p:attrName>fill.on</p:attrName>
                                        </p:attrNameLst>
                                      </p:cBhvr>
                                      <p:to>
                                        <p:strVal val="true"/>
                                      </p:to>
                                    </p:set>
                                  </p:childTnLst>
                                </p:cTn>
                              </p:par>
                              <p:par>
                                <p:cTn id="121" presetID="1" presetClass="entr" presetSubtype="0" fill="hold" grpId="0" nodeType="withEffect">
                                  <p:stCondLst>
                                    <p:cond delay="0"/>
                                  </p:stCondLst>
                                  <p:childTnLst>
                                    <p:set>
                                      <p:cBhvr>
                                        <p:cTn id="122" dur="1" fill="hold">
                                          <p:stCondLst>
                                            <p:cond delay="0"/>
                                          </p:stCondLst>
                                        </p:cTn>
                                        <p:tgtEl>
                                          <p:spTgt spid="96"/>
                                        </p:tgtEl>
                                        <p:attrNameLst>
                                          <p:attrName>style.visibility</p:attrName>
                                        </p:attrNameLst>
                                      </p:cBhvr>
                                      <p:to>
                                        <p:strVal val="visible"/>
                                      </p:to>
                                    </p:set>
                                  </p:childTnLst>
                                </p:cTn>
                              </p:par>
                            </p:childTnLst>
                          </p:cTn>
                        </p:par>
                        <p:par>
                          <p:cTn id="123" fill="hold">
                            <p:stCondLst>
                              <p:cond delay="2500"/>
                            </p:stCondLst>
                            <p:childTnLst>
                              <p:par>
                                <p:cTn id="124" presetID="1" presetClass="entr" presetSubtype="0" fill="hold" grpId="0" nodeType="afterEffect">
                                  <p:stCondLst>
                                    <p:cond delay="1000"/>
                                  </p:stCondLst>
                                  <p:childTnLst>
                                    <p:set>
                                      <p:cBhvr>
                                        <p:cTn id="125" dur="1" fill="hold">
                                          <p:stCondLst>
                                            <p:cond delay="0"/>
                                          </p:stCondLst>
                                        </p:cTn>
                                        <p:tgtEl>
                                          <p:spTgt spid="97"/>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98"/>
                                        </p:tgtEl>
                                        <p:attrNameLst>
                                          <p:attrName>style.visibility</p:attrName>
                                        </p:attrNameLst>
                                      </p:cBhvr>
                                      <p:to>
                                        <p:strVal val="visible"/>
                                      </p:to>
                                    </p:set>
                                  </p:childTnLst>
                                </p:cTn>
                              </p:par>
                            </p:childTnLst>
                          </p:cTn>
                        </p:par>
                        <p:par>
                          <p:cTn id="130" fill="hold">
                            <p:stCondLst>
                              <p:cond delay="0"/>
                            </p:stCondLst>
                            <p:childTnLst>
                              <p:par>
                                <p:cTn id="131" presetID="1" presetClass="emph" presetSubtype="2" fill="hold" nodeType="afterEffect">
                                  <p:stCondLst>
                                    <p:cond delay="0"/>
                                  </p:stCondLst>
                                  <p:childTnLst>
                                    <p:animClr clrSpc="rgb" dir="cw">
                                      <p:cBhvr>
                                        <p:cTn id="132" dur="1000" fill="hold"/>
                                        <p:tgtEl>
                                          <p:spTgt spid="40"/>
                                        </p:tgtEl>
                                        <p:attrNameLst>
                                          <p:attrName>fillcolor</p:attrName>
                                        </p:attrNameLst>
                                      </p:cBhvr>
                                      <p:to>
                                        <a:srgbClr val="00B050"/>
                                      </p:to>
                                    </p:animClr>
                                    <p:set>
                                      <p:cBhvr>
                                        <p:cTn id="133" dur="1000" fill="hold"/>
                                        <p:tgtEl>
                                          <p:spTgt spid="40"/>
                                        </p:tgtEl>
                                        <p:attrNameLst>
                                          <p:attrName>fill.type</p:attrName>
                                        </p:attrNameLst>
                                      </p:cBhvr>
                                      <p:to>
                                        <p:strVal val="solid"/>
                                      </p:to>
                                    </p:set>
                                    <p:set>
                                      <p:cBhvr>
                                        <p:cTn id="134" dur="1000" fill="hold"/>
                                        <p:tgtEl>
                                          <p:spTgt spid="40"/>
                                        </p:tgtEl>
                                        <p:attrNameLst>
                                          <p:attrName>fill.on</p:attrName>
                                        </p:attrNameLst>
                                      </p:cBhvr>
                                      <p:to>
                                        <p:strVal val="true"/>
                                      </p:to>
                                    </p:set>
                                  </p:childTnLst>
                                </p:cTn>
                              </p:par>
                              <p:par>
                                <p:cTn id="135" presetID="1" presetClass="entr" presetSubtype="0" fill="hold" grpId="0" nodeType="withEffect">
                                  <p:stCondLst>
                                    <p:cond delay="0"/>
                                  </p:stCondLst>
                                  <p:childTnLst>
                                    <p:set>
                                      <p:cBhvr>
                                        <p:cTn id="136" dur="1" fill="hold">
                                          <p:stCondLst>
                                            <p:cond delay="0"/>
                                          </p:stCondLst>
                                        </p:cTn>
                                        <p:tgtEl>
                                          <p:spTgt spid="99"/>
                                        </p:tgtEl>
                                        <p:attrNameLst>
                                          <p:attrName>style.visibility</p:attrName>
                                        </p:attrNameLst>
                                      </p:cBhvr>
                                      <p:to>
                                        <p:strVal val="visible"/>
                                      </p:to>
                                    </p:set>
                                  </p:childTnLst>
                                </p:cTn>
                              </p:par>
                            </p:childTnLst>
                          </p:cTn>
                        </p:par>
                        <p:par>
                          <p:cTn id="137" fill="hold">
                            <p:stCondLst>
                              <p:cond delay="1000"/>
                            </p:stCondLst>
                            <p:childTnLst>
                              <p:par>
                                <p:cTn id="138" presetID="7" presetClass="emph" presetSubtype="2" fill="hold" nodeType="afterEffect">
                                  <p:stCondLst>
                                    <p:cond delay="0"/>
                                  </p:stCondLst>
                                  <p:childTnLst>
                                    <p:animClr clrSpc="rgb" dir="cw">
                                      <p:cBhvr>
                                        <p:cTn id="139" dur="1000" fill="hold"/>
                                        <p:tgtEl>
                                          <p:spTgt spid="53"/>
                                        </p:tgtEl>
                                        <p:attrNameLst>
                                          <p:attrName>stroke.color</p:attrName>
                                        </p:attrNameLst>
                                      </p:cBhvr>
                                      <p:to>
                                        <a:schemeClr val="accent2"/>
                                      </p:to>
                                    </p:animClr>
                                    <p:set>
                                      <p:cBhvr>
                                        <p:cTn id="140" dur="1000" fill="hold"/>
                                        <p:tgtEl>
                                          <p:spTgt spid="53"/>
                                        </p:tgtEl>
                                        <p:attrNameLst>
                                          <p:attrName>stroke.on</p:attrName>
                                        </p:attrNameLst>
                                      </p:cBhvr>
                                      <p:to>
                                        <p:strVal val="true"/>
                                      </p:to>
                                    </p:set>
                                  </p:childTnLst>
                                </p:cTn>
                              </p:par>
                            </p:childTnLst>
                          </p:cTn>
                        </p:par>
                        <p:par>
                          <p:cTn id="141" fill="hold">
                            <p:stCondLst>
                              <p:cond delay="2000"/>
                            </p:stCondLst>
                            <p:childTnLst>
                              <p:par>
                                <p:cTn id="142" presetID="19" presetClass="emph" presetSubtype="0" fill="hold" grpId="0" nodeType="afterEffect">
                                  <p:stCondLst>
                                    <p:cond delay="0"/>
                                  </p:stCondLst>
                                  <p:childTnLst>
                                    <p:animClr clrSpc="rgb" dir="cw">
                                      <p:cBhvr override="childStyle">
                                        <p:cTn id="143" dur="500" fill="hold"/>
                                        <p:tgtEl>
                                          <p:spTgt spid="43"/>
                                        </p:tgtEl>
                                        <p:attrNameLst>
                                          <p:attrName>style.color</p:attrName>
                                        </p:attrNameLst>
                                      </p:cBhvr>
                                      <p:to>
                                        <a:schemeClr val="accent2"/>
                                      </p:to>
                                    </p:animClr>
                                    <p:animClr clrSpc="rgb" dir="cw">
                                      <p:cBhvr>
                                        <p:cTn id="144" dur="500" fill="hold"/>
                                        <p:tgtEl>
                                          <p:spTgt spid="43"/>
                                        </p:tgtEl>
                                        <p:attrNameLst>
                                          <p:attrName>fillcolor</p:attrName>
                                        </p:attrNameLst>
                                      </p:cBhvr>
                                      <p:to>
                                        <a:schemeClr val="accent2"/>
                                      </p:to>
                                    </p:animClr>
                                    <p:set>
                                      <p:cBhvr>
                                        <p:cTn id="145" dur="500" fill="hold"/>
                                        <p:tgtEl>
                                          <p:spTgt spid="43"/>
                                        </p:tgtEl>
                                        <p:attrNameLst>
                                          <p:attrName>fill.type</p:attrName>
                                        </p:attrNameLst>
                                      </p:cBhvr>
                                      <p:to>
                                        <p:strVal val="solid"/>
                                      </p:to>
                                    </p:set>
                                    <p:set>
                                      <p:cBhvr>
                                        <p:cTn id="146" dur="500" fill="hold"/>
                                        <p:tgtEl>
                                          <p:spTgt spid="43"/>
                                        </p:tgtEl>
                                        <p:attrNameLst>
                                          <p:attrName>fill.on</p:attrName>
                                        </p:attrNameLst>
                                      </p:cBhvr>
                                      <p:to>
                                        <p:strVal val="true"/>
                                      </p:to>
                                    </p:set>
                                  </p:childTnLst>
                                </p:cTn>
                              </p:par>
                            </p:childTnLst>
                          </p:cTn>
                        </p:par>
                        <p:par>
                          <p:cTn id="147" fill="hold">
                            <p:stCondLst>
                              <p:cond delay="2500"/>
                            </p:stCondLst>
                            <p:childTnLst>
                              <p:par>
                                <p:cTn id="148" presetID="1" presetClass="entr" presetSubtype="0" fill="hold" grpId="0" nodeType="afterEffect">
                                  <p:stCondLst>
                                    <p:cond delay="0"/>
                                  </p:stCondLst>
                                  <p:childTnLst>
                                    <p:set>
                                      <p:cBhvr>
                                        <p:cTn id="149" dur="1" fill="hold">
                                          <p:stCondLst>
                                            <p:cond delay="0"/>
                                          </p:stCondLst>
                                        </p:cTn>
                                        <p:tgtEl>
                                          <p:spTgt spid="100"/>
                                        </p:tgtEl>
                                        <p:attrNameLst>
                                          <p:attrName>style.visibility</p:attrName>
                                        </p:attrNameLst>
                                      </p:cBhvr>
                                      <p:to>
                                        <p:strVal val="visible"/>
                                      </p:to>
                                    </p:set>
                                  </p:childTnLst>
                                </p:cTn>
                              </p:par>
                            </p:childTnLst>
                          </p:cTn>
                        </p:par>
                        <p:par>
                          <p:cTn id="150" fill="hold">
                            <p:stCondLst>
                              <p:cond delay="2500"/>
                            </p:stCondLst>
                            <p:childTnLst>
                              <p:par>
                                <p:cTn id="151" presetID="1" presetClass="entr" presetSubtype="0" fill="hold" grpId="0" nodeType="afterEffect">
                                  <p:stCondLst>
                                    <p:cond delay="1000"/>
                                  </p:stCondLst>
                                  <p:childTnLst>
                                    <p:set>
                                      <p:cBhvr>
                                        <p:cTn id="152" dur="1" fill="hold">
                                          <p:stCondLst>
                                            <p:cond delay="0"/>
                                          </p:stCondLst>
                                        </p:cTn>
                                        <p:tgtEl>
                                          <p:spTgt spid="10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102"/>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03"/>
                                        </p:tgtEl>
                                        <p:attrNameLst>
                                          <p:attrName>style.visibility</p:attrName>
                                        </p:attrNameLst>
                                      </p:cBhvr>
                                      <p:to>
                                        <p:strVal val="visible"/>
                                      </p:to>
                                    </p:set>
                                  </p:childTnLst>
                                </p:cTn>
                              </p:par>
                            </p:childTnLst>
                          </p:cTn>
                        </p:par>
                        <p:par>
                          <p:cTn id="159" fill="hold">
                            <p:stCondLst>
                              <p:cond delay="0"/>
                            </p:stCondLst>
                            <p:childTnLst>
                              <p:par>
                                <p:cTn id="160" presetID="1" presetClass="emph" presetSubtype="2" fill="hold" nodeType="afterEffect">
                                  <p:stCondLst>
                                    <p:cond delay="0"/>
                                  </p:stCondLst>
                                  <p:childTnLst>
                                    <p:animClr clrSpc="rgb" dir="cw">
                                      <p:cBhvr>
                                        <p:cTn id="161" dur="1000" fill="hold"/>
                                        <p:tgtEl>
                                          <p:spTgt spid="45"/>
                                        </p:tgtEl>
                                        <p:attrNameLst>
                                          <p:attrName>fillcolor</p:attrName>
                                        </p:attrNameLst>
                                      </p:cBhvr>
                                      <p:to>
                                        <a:srgbClr val="00B050"/>
                                      </p:to>
                                    </p:animClr>
                                    <p:set>
                                      <p:cBhvr>
                                        <p:cTn id="162" dur="1000" fill="hold"/>
                                        <p:tgtEl>
                                          <p:spTgt spid="45"/>
                                        </p:tgtEl>
                                        <p:attrNameLst>
                                          <p:attrName>fill.type</p:attrName>
                                        </p:attrNameLst>
                                      </p:cBhvr>
                                      <p:to>
                                        <p:strVal val="solid"/>
                                      </p:to>
                                    </p:set>
                                    <p:set>
                                      <p:cBhvr>
                                        <p:cTn id="163" dur="1000" fill="hold"/>
                                        <p:tgtEl>
                                          <p:spTgt spid="45"/>
                                        </p:tgtEl>
                                        <p:attrNameLst>
                                          <p:attrName>fill.on</p:attrName>
                                        </p:attrNameLst>
                                      </p:cBhvr>
                                      <p:to>
                                        <p:strVal val="true"/>
                                      </p:to>
                                    </p:set>
                                  </p:childTnLst>
                                </p:cTn>
                              </p:par>
                            </p:childTnLst>
                          </p:cTn>
                        </p:par>
                        <p:par>
                          <p:cTn id="164" fill="hold">
                            <p:stCondLst>
                              <p:cond delay="1000"/>
                            </p:stCondLst>
                            <p:childTnLst>
                              <p:par>
                                <p:cTn id="165" presetID="7" presetClass="emph" presetSubtype="2" fill="hold" nodeType="afterEffect">
                                  <p:stCondLst>
                                    <p:cond delay="0"/>
                                  </p:stCondLst>
                                  <p:childTnLst>
                                    <p:animClr clrSpc="rgb" dir="cw">
                                      <p:cBhvr>
                                        <p:cTn id="166" dur="1000" fill="hold"/>
                                        <p:tgtEl>
                                          <p:spTgt spid="60"/>
                                        </p:tgtEl>
                                        <p:attrNameLst>
                                          <p:attrName>stroke.color</p:attrName>
                                        </p:attrNameLst>
                                      </p:cBhvr>
                                      <p:to>
                                        <a:schemeClr val="accent2"/>
                                      </p:to>
                                    </p:animClr>
                                    <p:set>
                                      <p:cBhvr>
                                        <p:cTn id="167" dur="1000" fill="hold"/>
                                        <p:tgtEl>
                                          <p:spTgt spid="60"/>
                                        </p:tgtEl>
                                        <p:attrNameLst>
                                          <p:attrName>stroke.on</p:attrName>
                                        </p:attrNameLst>
                                      </p:cBhvr>
                                      <p:to>
                                        <p:strVal val="true"/>
                                      </p:to>
                                    </p:set>
                                  </p:childTnLst>
                                </p:cTn>
                              </p:par>
                            </p:childTnLst>
                          </p:cTn>
                        </p:par>
                        <p:par>
                          <p:cTn id="168" fill="hold">
                            <p:stCondLst>
                              <p:cond delay="2000"/>
                            </p:stCondLst>
                            <p:childTnLst>
                              <p:par>
                                <p:cTn id="169" presetID="19" presetClass="emph" presetSubtype="0" fill="hold" grpId="0" nodeType="afterEffect">
                                  <p:stCondLst>
                                    <p:cond delay="0"/>
                                  </p:stCondLst>
                                  <p:childTnLst>
                                    <p:animClr clrSpc="rgb" dir="cw">
                                      <p:cBhvr override="childStyle">
                                        <p:cTn id="170" dur="500" fill="hold"/>
                                        <p:tgtEl>
                                          <p:spTgt spid="57"/>
                                        </p:tgtEl>
                                        <p:attrNameLst>
                                          <p:attrName>style.color</p:attrName>
                                        </p:attrNameLst>
                                      </p:cBhvr>
                                      <p:to>
                                        <a:schemeClr val="accent2"/>
                                      </p:to>
                                    </p:animClr>
                                    <p:animClr clrSpc="rgb" dir="cw">
                                      <p:cBhvr>
                                        <p:cTn id="171" dur="500" fill="hold"/>
                                        <p:tgtEl>
                                          <p:spTgt spid="57"/>
                                        </p:tgtEl>
                                        <p:attrNameLst>
                                          <p:attrName>fillcolor</p:attrName>
                                        </p:attrNameLst>
                                      </p:cBhvr>
                                      <p:to>
                                        <a:schemeClr val="accent2"/>
                                      </p:to>
                                    </p:animClr>
                                    <p:set>
                                      <p:cBhvr>
                                        <p:cTn id="172" dur="500" fill="hold"/>
                                        <p:tgtEl>
                                          <p:spTgt spid="57"/>
                                        </p:tgtEl>
                                        <p:attrNameLst>
                                          <p:attrName>fill.type</p:attrName>
                                        </p:attrNameLst>
                                      </p:cBhvr>
                                      <p:to>
                                        <p:strVal val="solid"/>
                                      </p:to>
                                    </p:set>
                                    <p:set>
                                      <p:cBhvr>
                                        <p:cTn id="173" dur="500" fill="hold"/>
                                        <p:tgtEl>
                                          <p:spTgt spid="57"/>
                                        </p:tgtEl>
                                        <p:attrNameLst>
                                          <p:attrName>fill.on</p:attrName>
                                        </p:attrNameLst>
                                      </p:cBhvr>
                                      <p:to>
                                        <p:strVal val="true"/>
                                      </p:to>
                                    </p:set>
                                  </p:childTnLst>
                                </p:cTn>
                              </p:par>
                            </p:childTnLst>
                          </p:cTn>
                        </p:par>
                        <p:par>
                          <p:cTn id="174" fill="hold">
                            <p:stCondLst>
                              <p:cond delay="2500"/>
                            </p:stCondLst>
                            <p:childTnLst>
                              <p:par>
                                <p:cTn id="175" presetID="1" presetClass="entr" presetSubtype="0" fill="hold" grpId="0" nodeType="afterEffect">
                                  <p:stCondLst>
                                    <p:cond delay="0"/>
                                  </p:stCondLst>
                                  <p:childTnLst>
                                    <p:set>
                                      <p:cBhvr>
                                        <p:cTn id="176" dur="1" fill="hold">
                                          <p:stCondLst>
                                            <p:cond delay="0"/>
                                          </p:stCondLst>
                                        </p:cTn>
                                        <p:tgtEl>
                                          <p:spTgt spid="104"/>
                                        </p:tgtEl>
                                        <p:attrNameLst>
                                          <p:attrName>style.visibility</p:attrName>
                                        </p:attrNameLst>
                                      </p:cBhvr>
                                      <p:to>
                                        <p:strVal val="visible"/>
                                      </p:to>
                                    </p:set>
                                  </p:childTnLst>
                                </p:cTn>
                              </p:par>
                            </p:childTnLst>
                          </p:cTn>
                        </p:par>
                        <p:par>
                          <p:cTn id="177" fill="hold">
                            <p:stCondLst>
                              <p:cond delay="2500"/>
                            </p:stCondLst>
                            <p:childTnLst>
                              <p:par>
                                <p:cTn id="178" presetID="1" presetClass="entr" presetSubtype="0" fill="hold" grpId="0" nodeType="afterEffect">
                                  <p:stCondLst>
                                    <p:cond delay="1000"/>
                                  </p:stCondLst>
                                  <p:childTnLst>
                                    <p:set>
                                      <p:cBhvr>
                                        <p:cTn id="179" dur="1" fill="hold">
                                          <p:stCondLst>
                                            <p:cond delay="0"/>
                                          </p:stCondLst>
                                        </p:cTn>
                                        <p:tgtEl>
                                          <p:spTgt spid="105"/>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0"/>
                                          </p:stCondLst>
                                        </p:cTn>
                                        <p:tgtEl>
                                          <p:spTgt spid="106"/>
                                        </p:tgtEl>
                                        <p:attrNameLst>
                                          <p:attrName>style.visibility</p:attrName>
                                        </p:attrNameLst>
                                      </p:cBhvr>
                                      <p:to>
                                        <p:strVal val="visible"/>
                                      </p:to>
                                    </p:set>
                                  </p:childTnLst>
                                </p:cTn>
                              </p:par>
                            </p:childTnLst>
                          </p:cTn>
                        </p:par>
                        <p:par>
                          <p:cTn id="184" fill="hold">
                            <p:stCondLst>
                              <p:cond delay="0"/>
                            </p:stCondLst>
                            <p:childTnLst>
                              <p:par>
                                <p:cTn id="185" presetID="1" presetClass="exit" presetSubtype="0" fill="hold" nodeType="afterEffect">
                                  <p:stCondLst>
                                    <p:cond delay="0"/>
                                  </p:stCondLst>
                                  <p:childTnLst>
                                    <p:set>
                                      <p:cBhvr>
                                        <p:cTn id="186" dur="1" fill="hold">
                                          <p:stCondLst>
                                            <p:cond delay="0"/>
                                          </p:stCondLst>
                                        </p:cTn>
                                        <p:tgtEl>
                                          <p:spTgt spid="54"/>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107"/>
                                        </p:tgtEl>
                                        <p:attrNameLst>
                                          <p:attrName>style.visibility</p:attrName>
                                        </p:attrNameLst>
                                      </p:cBhvr>
                                      <p:to>
                                        <p:strVal val="visible"/>
                                      </p:to>
                                    </p:set>
                                  </p:childTnLst>
                                </p:cTn>
                              </p:par>
                            </p:childTnLst>
                          </p:cTn>
                        </p:par>
                        <p:par>
                          <p:cTn id="189" fill="hold">
                            <p:stCondLst>
                              <p:cond delay="0"/>
                            </p:stCondLst>
                            <p:childTnLst>
                              <p:par>
                                <p:cTn id="190" presetID="1" presetClass="emph" presetSubtype="2" fill="hold" nodeType="afterEffect">
                                  <p:stCondLst>
                                    <p:cond delay="0"/>
                                  </p:stCondLst>
                                  <p:childTnLst>
                                    <p:animClr clrSpc="rgb" dir="cw">
                                      <p:cBhvr>
                                        <p:cTn id="191" dur="1000" fill="hold"/>
                                        <p:tgtEl>
                                          <p:spTgt spid="41"/>
                                        </p:tgtEl>
                                        <p:attrNameLst>
                                          <p:attrName>fillcolor</p:attrName>
                                        </p:attrNameLst>
                                      </p:cBhvr>
                                      <p:to>
                                        <a:srgbClr val="00B050"/>
                                      </p:to>
                                    </p:animClr>
                                    <p:set>
                                      <p:cBhvr>
                                        <p:cTn id="192" dur="1000" fill="hold"/>
                                        <p:tgtEl>
                                          <p:spTgt spid="41"/>
                                        </p:tgtEl>
                                        <p:attrNameLst>
                                          <p:attrName>fill.type</p:attrName>
                                        </p:attrNameLst>
                                      </p:cBhvr>
                                      <p:to>
                                        <p:strVal val="solid"/>
                                      </p:to>
                                    </p:set>
                                    <p:set>
                                      <p:cBhvr>
                                        <p:cTn id="193" dur="1000" fill="hold"/>
                                        <p:tgtEl>
                                          <p:spTgt spid="41"/>
                                        </p:tgtEl>
                                        <p:attrNameLst>
                                          <p:attrName>fill.on</p:attrName>
                                        </p:attrNameLst>
                                      </p:cBhvr>
                                      <p:to>
                                        <p:strVal val="true"/>
                                      </p:to>
                                    </p:set>
                                  </p:childTnLst>
                                </p:cTn>
                              </p:par>
                            </p:childTnLst>
                          </p:cTn>
                        </p:par>
                      </p:childTnLst>
                    </p:cTn>
                  </p:par>
                  <p:par>
                    <p:cTn id="194" fill="hold">
                      <p:stCondLst>
                        <p:cond delay="indefinite"/>
                      </p:stCondLst>
                      <p:childTnLst>
                        <p:par>
                          <p:cTn id="195" fill="hold">
                            <p:stCondLst>
                              <p:cond delay="0"/>
                            </p:stCondLst>
                            <p:childTnLst>
                              <p:par>
                                <p:cTn id="196" presetID="1" presetClass="entr" presetSubtype="0" fill="hold" grpId="0" nodeType="clickEffect">
                                  <p:stCondLst>
                                    <p:cond delay="0"/>
                                  </p:stCondLst>
                                  <p:childTnLst>
                                    <p:set>
                                      <p:cBhvr>
                                        <p:cTn id="197" dur="1" fill="hold">
                                          <p:stCondLst>
                                            <p:cond delay="0"/>
                                          </p:stCondLst>
                                        </p:cTn>
                                        <p:tgtEl>
                                          <p:spTgt spid="108"/>
                                        </p:tgtEl>
                                        <p:attrNameLst>
                                          <p:attrName>style.visibility</p:attrName>
                                        </p:attrNameLst>
                                      </p:cBhvr>
                                      <p:to>
                                        <p:strVal val="visible"/>
                                      </p:to>
                                    </p:set>
                                  </p:childTnLst>
                                </p:cTn>
                              </p:par>
                            </p:childTnLst>
                          </p:cTn>
                        </p:par>
                        <p:par>
                          <p:cTn id="198" fill="hold">
                            <p:stCondLst>
                              <p:cond delay="0"/>
                            </p:stCondLst>
                            <p:childTnLst>
                              <p:par>
                                <p:cTn id="199" presetID="1" presetClass="emph" presetSubtype="2" fill="hold" nodeType="afterEffect">
                                  <p:stCondLst>
                                    <p:cond delay="0"/>
                                  </p:stCondLst>
                                  <p:childTnLst>
                                    <p:animClr clrSpc="rgb" dir="cw">
                                      <p:cBhvr>
                                        <p:cTn id="200" dur="1000" fill="hold"/>
                                        <p:tgtEl>
                                          <p:spTgt spid="42"/>
                                        </p:tgtEl>
                                        <p:attrNameLst>
                                          <p:attrName>fillcolor</p:attrName>
                                        </p:attrNameLst>
                                      </p:cBhvr>
                                      <p:to>
                                        <a:srgbClr val="00B050"/>
                                      </p:to>
                                    </p:animClr>
                                    <p:set>
                                      <p:cBhvr>
                                        <p:cTn id="201" dur="1000" fill="hold"/>
                                        <p:tgtEl>
                                          <p:spTgt spid="42"/>
                                        </p:tgtEl>
                                        <p:attrNameLst>
                                          <p:attrName>fill.type</p:attrName>
                                        </p:attrNameLst>
                                      </p:cBhvr>
                                      <p:to>
                                        <p:strVal val="solid"/>
                                      </p:to>
                                    </p:set>
                                    <p:set>
                                      <p:cBhvr>
                                        <p:cTn id="202" dur="1000" fill="hold"/>
                                        <p:tgtEl>
                                          <p:spTgt spid="42"/>
                                        </p:tgtEl>
                                        <p:attrNameLst>
                                          <p:attrName>fill.on</p:attrName>
                                        </p:attrNameLst>
                                      </p:cBhvr>
                                      <p:to>
                                        <p:strVal val="true"/>
                                      </p:to>
                                    </p:set>
                                  </p:childTnLst>
                                </p:cTn>
                              </p:par>
                            </p:childTnLst>
                          </p:cTn>
                        </p:par>
                        <p:par>
                          <p:cTn id="203" fill="hold">
                            <p:stCondLst>
                              <p:cond delay="1000"/>
                            </p:stCondLst>
                            <p:childTnLst>
                              <p:par>
                                <p:cTn id="204" presetID="1" presetClass="exit" presetSubtype="0" fill="hold" nodeType="afterEffect">
                                  <p:stCondLst>
                                    <p:cond delay="0"/>
                                  </p:stCondLst>
                                  <p:childTnLst>
                                    <p:set>
                                      <p:cBhvr>
                                        <p:cTn id="205" dur="1" fill="hold">
                                          <p:stCondLst>
                                            <p:cond delay="0"/>
                                          </p:stCondLst>
                                        </p:cTn>
                                        <p:tgtEl>
                                          <p:spTgt spid="55"/>
                                        </p:tgtEl>
                                        <p:attrNameLst>
                                          <p:attrName>style.visibility</p:attrName>
                                        </p:attrNameLst>
                                      </p:cBhvr>
                                      <p:to>
                                        <p:strVal val="hidden"/>
                                      </p:to>
                                    </p:set>
                                  </p:childTnLst>
                                </p:cTn>
                              </p:par>
                              <p:par>
                                <p:cTn id="206" presetID="1" presetClass="entr" presetSubtype="0" fill="hold" grpId="0" nodeType="withEffect">
                                  <p:stCondLst>
                                    <p:cond delay="0"/>
                                  </p:stCondLst>
                                  <p:childTnLst>
                                    <p:set>
                                      <p:cBhvr>
                                        <p:cTn id="207" dur="1" fill="hold">
                                          <p:stCondLst>
                                            <p:cond delay="0"/>
                                          </p:stCondLst>
                                        </p:cTn>
                                        <p:tgtEl>
                                          <p:spTgt spid="109"/>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 presetClass="emph" presetSubtype="2" fill="hold" nodeType="clickEffect">
                                  <p:stCondLst>
                                    <p:cond delay="0"/>
                                  </p:stCondLst>
                                  <p:childTnLst>
                                    <p:animClr clrSpc="rgb" dir="cw">
                                      <p:cBhvr>
                                        <p:cTn id="211" dur="2000" fill="hold"/>
                                        <p:tgtEl>
                                          <p:spTgt spid="97"/>
                                        </p:tgtEl>
                                        <p:attrNameLst>
                                          <p:attrName>fillcolor</p:attrName>
                                        </p:attrNameLst>
                                      </p:cBhvr>
                                      <p:to>
                                        <a:srgbClr val="7030A0"/>
                                      </p:to>
                                    </p:animClr>
                                    <p:set>
                                      <p:cBhvr>
                                        <p:cTn id="212" dur="2000" fill="hold"/>
                                        <p:tgtEl>
                                          <p:spTgt spid="97"/>
                                        </p:tgtEl>
                                        <p:attrNameLst>
                                          <p:attrName>fill.type</p:attrName>
                                        </p:attrNameLst>
                                      </p:cBhvr>
                                      <p:to>
                                        <p:strVal val="solid"/>
                                      </p:to>
                                    </p:set>
                                    <p:set>
                                      <p:cBhvr>
                                        <p:cTn id="213" dur="2000" fill="hold"/>
                                        <p:tgtEl>
                                          <p:spTgt spid="97"/>
                                        </p:tgtEl>
                                        <p:attrNameLst>
                                          <p:attrName>fill.on</p:attrName>
                                        </p:attrNameLst>
                                      </p:cBhvr>
                                      <p:to>
                                        <p:strVal val="true"/>
                                      </p:to>
                                    </p:set>
                                  </p:childTnLst>
                                </p:cTn>
                              </p:par>
                            </p:childTnLst>
                          </p:cTn>
                        </p:par>
                      </p:childTnLst>
                    </p:cTn>
                  </p:par>
                  <p:par>
                    <p:cTn id="214" fill="hold">
                      <p:stCondLst>
                        <p:cond delay="indefinite"/>
                      </p:stCondLst>
                      <p:childTnLst>
                        <p:par>
                          <p:cTn id="215" fill="hold">
                            <p:stCondLst>
                              <p:cond delay="0"/>
                            </p:stCondLst>
                            <p:childTnLst>
                              <p:par>
                                <p:cTn id="216" presetID="1" presetClass="emph" presetSubtype="2" fill="hold" nodeType="clickEffect">
                                  <p:stCondLst>
                                    <p:cond delay="0"/>
                                  </p:stCondLst>
                                  <p:childTnLst>
                                    <p:animClr clrSpc="rgb" dir="cw">
                                      <p:cBhvr>
                                        <p:cTn id="217" dur="2000" fill="hold"/>
                                        <p:tgtEl>
                                          <p:spTgt spid="84"/>
                                        </p:tgtEl>
                                        <p:attrNameLst>
                                          <p:attrName>fillcolor</p:attrName>
                                        </p:attrNameLst>
                                      </p:cBhvr>
                                      <p:to>
                                        <a:srgbClr val="7030A0"/>
                                      </p:to>
                                    </p:animClr>
                                    <p:set>
                                      <p:cBhvr>
                                        <p:cTn id="218" dur="2000" fill="hold"/>
                                        <p:tgtEl>
                                          <p:spTgt spid="84"/>
                                        </p:tgtEl>
                                        <p:attrNameLst>
                                          <p:attrName>fill.type</p:attrName>
                                        </p:attrNameLst>
                                      </p:cBhvr>
                                      <p:to>
                                        <p:strVal val="solid"/>
                                      </p:to>
                                    </p:set>
                                    <p:set>
                                      <p:cBhvr>
                                        <p:cTn id="219" dur="2000" fill="hold"/>
                                        <p:tgtEl>
                                          <p:spTgt spid="84"/>
                                        </p:tgtEl>
                                        <p:attrNameLst>
                                          <p:attrName>fill.on</p:attrName>
                                        </p:attrNameLst>
                                      </p:cBhvr>
                                      <p:to>
                                        <p:strVal val="true"/>
                                      </p:to>
                                    </p:set>
                                  </p:childTnLst>
                                </p:cTn>
                              </p:par>
                            </p:childTnLst>
                          </p:cTn>
                        </p:par>
                      </p:childTnLst>
                    </p:cTn>
                  </p:par>
                  <p:par>
                    <p:cTn id="220" fill="hold">
                      <p:stCondLst>
                        <p:cond delay="indefinite"/>
                      </p:stCondLst>
                      <p:childTnLst>
                        <p:par>
                          <p:cTn id="221" fill="hold">
                            <p:stCondLst>
                              <p:cond delay="0"/>
                            </p:stCondLst>
                            <p:childTnLst>
                              <p:par>
                                <p:cTn id="222" presetID="1" presetClass="emph" presetSubtype="2" fill="hold" nodeType="clickEffect">
                                  <p:stCondLst>
                                    <p:cond delay="0"/>
                                  </p:stCondLst>
                                  <p:childTnLst>
                                    <p:animClr clrSpc="rgb" dir="cw">
                                      <p:cBhvr>
                                        <p:cTn id="223" dur="2000" fill="hold"/>
                                        <p:tgtEl>
                                          <p:spTgt spid="42"/>
                                        </p:tgtEl>
                                        <p:attrNameLst>
                                          <p:attrName>fillcolor</p:attrName>
                                        </p:attrNameLst>
                                      </p:cBhvr>
                                      <p:to>
                                        <a:srgbClr val="FF0000"/>
                                      </p:to>
                                    </p:animClr>
                                    <p:set>
                                      <p:cBhvr>
                                        <p:cTn id="224" dur="2000" fill="hold"/>
                                        <p:tgtEl>
                                          <p:spTgt spid="42"/>
                                        </p:tgtEl>
                                        <p:attrNameLst>
                                          <p:attrName>fill.type</p:attrName>
                                        </p:attrNameLst>
                                      </p:cBhvr>
                                      <p:to>
                                        <p:strVal val="solid"/>
                                      </p:to>
                                    </p:set>
                                    <p:set>
                                      <p:cBhvr>
                                        <p:cTn id="225" dur="2000" fill="hold"/>
                                        <p:tgtEl>
                                          <p:spTgt spid="42"/>
                                        </p:tgtEl>
                                        <p:attrNameLst>
                                          <p:attrName>fill.on</p:attrName>
                                        </p:attrNameLst>
                                      </p:cBhvr>
                                      <p:to>
                                        <p:strVal val="true"/>
                                      </p:to>
                                    </p:set>
                                  </p:childTnLst>
                                </p:cTn>
                              </p:par>
                            </p:childTnLst>
                          </p:cTn>
                        </p:par>
                        <p:par>
                          <p:cTn id="226" fill="hold">
                            <p:stCondLst>
                              <p:cond delay="2000"/>
                            </p:stCondLst>
                            <p:childTnLst>
                              <p:par>
                                <p:cTn id="227" presetID="7" presetClass="emph" presetSubtype="2" fill="hold" nodeType="afterEffect">
                                  <p:stCondLst>
                                    <p:cond delay="0"/>
                                  </p:stCondLst>
                                  <p:childTnLst>
                                    <p:animClr clrSpc="rgb" dir="cw">
                                      <p:cBhvr>
                                        <p:cTn id="228" dur="500" fill="hold"/>
                                        <p:tgtEl>
                                          <p:spTgt spid="49"/>
                                        </p:tgtEl>
                                        <p:attrNameLst>
                                          <p:attrName>stroke.color</p:attrName>
                                        </p:attrNameLst>
                                      </p:cBhvr>
                                      <p:to>
                                        <a:srgbClr val="002060"/>
                                      </p:to>
                                    </p:animClr>
                                    <p:set>
                                      <p:cBhvr>
                                        <p:cTn id="229" dur="500" fill="hold"/>
                                        <p:tgtEl>
                                          <p:spTgt spid="49"/>
                                        </p:tgtEl>
                                        <p:attrNameLst>
                                          <p:attrName>stroke.on</p:attrName>
                                        </p:attrNameLst>
                                      </p:cBhvr>
                                      <p:to>
                                        <p:strVal val="true"/>
                                      </p:to>
                                    </p:set>
                                  </p:childTnLst>
                                </p:cTn>
                              </p:par>
                            </p:childTnLst>
                          </p:cTn>
                        </p:par>
                        <p:par>
                          <p:cTn id="230" fill="hold">
                            <p:stCondLst>
                              <p:cond delay="2500"/>
                            </p:stCondLst>
                            <p:childTnLst>
                              <p:par>
                                <p:cTn id="231" presetID="1" presetClass="emph" presetSubtype="2" fill="hold" nodeType="afterEffect">
                                  <p:stCondLst>
                                    <p:cond delay="0"/>
                                  </p:stCondLst>
                                  <p:childTnLst>
                                    <p:animClr clrSpc="rgb" dir="cw">
                                      <p:cBhvr>
                                        <p:cTn id="232" dur="500" fill="hold"/>
                                        <p:tgtEl>
                                          <p:spTgt spid="39"/>
                                        </p:tgtEl>
                                        <p:attrNameLst>
                                          <p:attrName>fillcolor</p:attrName>
                                        </p:attrNameLst>
                                      </p:cBhvr>
                                      <p:to>
                                        <a:srgbClr val="FF0000"/>
                                      </p:to>
                                    </p:animClr>
                                    <p:set>
                                      <p:cBhvr>
                                        <p:cTn id="233" dur="500" fill="hold"/>
                                        <p:tgtEl>
                                          <p:spTgt spid="39"/>
                                        </p:tgtEl>
                                        <p:attrNameLst>
                                          <p:attrName>fill.type</p:attrName>
                                        </p:attrNameLst>
                                      </p:cBhvr>
                                      <p:to>
                                        <p:strVal val="solid"/>
                                      </p:to>
                                    </p:set>
                                    <p:set>
                                      <p:cBhvr>
                                        <p:cTn id="234" dur="500" fill="hold"/>
                                        <p:tgtEl>
                                          <p:spTgt spid="39"/>
                                        </p:tgtEl>
                                        <p:attrNameLst>
                                          <p:attrName>fill.on</p:attrName>
                                        </p:attrNameLst>
                                      </p:cBhvr>
                                      <p:to>
                                        <p:strVal val="true"/>
                                      </p:to>
                                    </p:set>
                                  </p:childTnLst>
                                </p:cTn>
                              </p:par>
                            </p:childTnLst>
                          </p:cTn>
                        </p:par>
                        <p:par>
                          <p:cTn id="235" fill="hold">
                            <p:stCondLst>
                              <p:cond delay="3000"/>
                            </p:stCondLst>
                            <p:childTnLst>
                              <p:par>
                                <p:cTn id="236" presetID="7" presetClass="emph" presetSubtype="2" fill="hold" nodeType="afterEffect">
                                  <p:stCondLst>
                                    <p:cond delay="0"/>
                                  </p:stCondLst>
                                  <p:childTnLst>
                                    <p:animClr clrSpc="rgb" dir="cw">
                                      <p:cBhvr>
                                        <p:cTn id="237" dur="500" fill="hold"/>
                                        <p:tgtEl>
                                          <p:spTgt spid="36"/>
                                        </p:tgtEl>
                                        <p:attrNameLst>
                                          <p:attrName>stroke.color</p:attrName>
                                        </p:attrNameLst>
                                      </p:cBhvr>
                                      <p:to>
                                        <a:srgbClr val="002060"/>
                                      </p:to>
                                    </p:animClr>
                                    <p:set>
                                      <p:cBhvr>
                                        <p:cTn id="238" dur="500" fill="hold"/>
                                        <p:tgtEl>
                                          <p:spTgt spid="36"/>
                                        </p:tgtEl>
                                        <p:attrNameLst>
                                          <p:attrName>stroke.on</p:attrName>
                                        </p:attrNameLst>
                                      </p:cBhvr>
                                      <p:to>
                                        <p:strVal val="true"/>
                                      </p:to>
                                    </p:set>
                                  </p:childTnLst>
                                </p:cTn>
                              </p:par>
                            </p:childTnLst>
                          </p:cTn>
                        </p:par>
                        <p:par>
                          <p:cTn id="239" fill="hold">
                            <p:stCondLst>
                              <p:cond delay="3500"/>
                            </p:stCondLst>
                            <p:childTnLst>
                              <p:par>
                                <p:cTn id="240" presetID="1" presetClass="emph" presetSubtype="2" fill="hold" nodeType="afterEffect">
                                  <p:stCondLst>
                                    <p:cond delay="0"/>
                                  </p:stCondLst>
                                  <p:childTnLst>
                                    <p:animClr clrSpc="rgb" dir="cw">
                                      <p:cBhvr>
                                        <p:cTn id="241" dur="500" fill="hold"/>
                                        <p:tgtEl>
                                          <p:spTgt spid="34"/>
                                        </p:tgtEl>
                                        <p:attrNameLst>
                                          <p:attrName>fillcolor</p:attrName>
                                        </p:attrNameLst>
                                      </p:cBhvr>
                                      <p:to>
                                        <a:srgbClr val="FF0000"/>
                                      </p:to>
                                    </p:animClr>
                                    <p:set>
                                      <p:cBhvr>
                                        <p:cTn id="242" dur="500" fill="hold"/>
                                        <p:tgtEl>
                                          <p:spTgt spid="34"/>
                                        </p:tgtEl>
                                        <p:attrNameLst>
                                          <p:attrName>fill.type</p:attrName>
                                        </p:attrNameLst>
                                      </p:cBhvr>
                                      <p:to>
                                        <p:strVal val="solid"/>
                                      </p:to>
                                    </p:set>
                                    <p:set>
                                      <p:cBhvr>
                                        <p:cTn id="243" dur="500" fill="hold"/>
                                        <p:tgtEl>
                                          <p:spTgt spid="3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8" grpId="0" animBg="1"/>
      <p:bldP spid="39" grpId="0" animBg="1"/>
      <p:bldP spid="40" grpId="0" animBg="1"/>
      <p:bldP spid="41" grpId="0" animBg="1"/>
      <p:bldP spid="43" grpId="0" animBg="1"/>
      <p:bldP spid="45" grpId="0" animBg="1"/>
      <p:bldP spid="57" grpId="0" animBg="1"/>
      <p:bldP spid="7" grpId="0"/>
      <p:bldP spid="82" grpId="0"/>
      <p:bldP spid="83" grpId="0"/>
      <p:bldP spid="84" grpId="0"/>
      <p:bldP spid="85" grpId="0"/>
      <p:bldP spid="86" grpId="0"/>
      <p:bldP spid="87" grpId="0"/>
      <p:bldP spid="88" grpId="0"/>
      <p:bldP spid="89" grpId="0"/>
      <p:bldP spid="90" grpId="0"/>
      <p:bldP spid="91" grpId="0"/>
      <p:bldP spid="92" grpId="0"/>
      <p:bldP spid="93"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p:cNvSpPr/>
          <p:nvPr/>
        </p:nvSpPr>
        <p:spPr>
          <a:xfrm>
            <a:off x="858981" y="464522"/>
            <a:ext cx="10709564"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spc="300" dirty="0" err="1">
                <a:solidFill>
                  <a:schemeClr val="bg2"/>
                </a:solidFill>
                <a:latin typeface="Arial" panose="020B0604020202020204" pitchFamily="34" charset="0"/>
                <a:cs typeface="Arial" panose="020B0604020202020204" pitchFamily="34" charset="0"/>
              </a:rPr>
              <a:t>Đánh</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giá</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giải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thuật</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tìm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kiếm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theo</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chiều</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rộng</a:t>
            </a:r>
            <a:endParaRPr lang="en-US" sz="2800" b="1" spc="300" dirty="0">
              <a:solidFill>
                <a:schemeClr val="bg2"/>
              </a:solidFill>
              <a:latin typeface="Arial" panose="020B0604020202020204" pitchFamily="34" charset="0"/>
              <a:cs typeface="Arial" panose="020B0604020202020204" pitchFamily="34" charset="0"/>
            </a:endParaRPr>
          </a:p>
        </p:txBody>
      </p:sp>
      <p:sp>
        <p:nvSpPr>
          <p:cNvPr id="71" name="Rectangle 70"/>
          <p:cNvSpPr/>
          <p:nvPr/>
        </p:nvSpPr>
        <p:spPr>
          <a:xfrm>
            <a:off x="858981" y="1317957"/>
            <a:ext cx="10709564" cy="3970318"/>
          </a:xfrm>
          <a:prstGeom prst="rect">
            <a:avLst/>
          </a:prstGeom>
        </p:spPr>
        <p:txBody>
          <a:bodyPr wrap="square">
            <a:spAutoFit/>
          </a:bodyPr>
          <a:lstStyle/>
          <a:p>
            <a:pPr marL="342900" indent="-342900">
              <a:lnSpc>
                <a:spcPct val="150000"/>
              </a:lnSpc>
              <a:buFont typeface="Wingdings" panose="05000000000000000000" pitchFamily="2" charset="2"/>
              <a:buChar char="q"/>
            </a:pPr>
            <a:r>
              <a:rPr lang="vi-VN" sz="2400" dirty="0"/>
              <a:t>Tính đầy đủ</a:t>
            </a:r>
            <a:r>
              <a:rPr lang="vi-VN" sz="2400" dirty="0"/>
              <a:t>:</a:t>
            </a:r>
            <a:r>
              <a:rPr lang="en-US" sz="2400" dirty="0"/>
              <a:t> </a:t>
            </a:r>
            <a:r>
              <a:rPr lang="en-US" sz="2400" dirty="0" err="1"/>
              <a:t>giải</a:t>
            </a:r>
            <a:r>
              <a:rPr lang="en-US" sz="2400" dirty="0"/>
              <a:t> </a:t>
            </a:r>
            <a:r>
              <a:rPr lang="en-US" sz="2400" dirty="0" err="1"/>
              <a:t>thuật</a:t>
            </a:r>
            <a:r>
              <a:rPr lang="en-US" sz="2400" dirty="0"/>
              <a:t> </a:t>
            </a:r>
            <a:r>
              <a:rPr lang="en-US" sz="2400" dirty="0" err="1"/>
              <a:t>sẽ</a:t>
            </a:r>
            <a:r>
              <a:rPr lang="en-US" sz="2400" dirty="0"/>
              <a:t> </a:t>
            </a:r>
            <a:r>
              <a:rPr lang="en-US" sz="2400" dirty="0" err="1"/>
              <a:t>cho</a:t>
            </a:r>
            <a:r>
              <a:rPr lang="en-US" sz="2400" dirty="0"/>
              <a:t> </a:t>
            </a:r>
            <a:r>
              <a:rPr lang="en-US" sz="2400" dirty="0" err="1"/>
              <a:t>lời</a:t>
            </a:r>
            <a:r>
              <a:rPr lang="en-US" sz="2400" dirty="0"/>
              <a:t> </a:t>
            </a:r>
            <a:r>
              <a:rPr lang="en-US" sz="2400" dirty="0" err="1"/>
              <a:t>giải</a:t>
            </a:r>
            <a:r>
              <a:rPr lang="en-US" sz="2400" dirty="0"/>
              <a:t> </a:t>
            </a:r>
            <a:r>
              <a:rPr lang="en-US" sz="2400" dirty="0" err="1"/>
              <a:t>của</a:t>
            </a:r>
            <a:r>
              <a:rPr lang="en-US" sz="2400" dirty="0"/>
              <a:t> </a:t>
            </a:r>
            <a:r>
              <a:rPr lang="en-US" sz="2400" dirty="0" err="1"/>
              <a:t>bài</a:t>
            </a:r>
            <a:r>
              <a:rPr lang="en-US" sz="2400" dirty="0"/>
              <a:t> </a:t>
            </a:r>
            <a:r>
              <a:rPr lang="en-US" sz="2400" dirty="0" err="1"/>
              <a:t>toán</a:t>
            </a:r>
            <a:r>
              <a:rPr lang="en-US" sz="2400" dirty="0"/>
              <a:t> </a:t>
            </a:r>
            <a:r>
              <a:rPr lang="en-US" sz="2400" dirty="0" err="1"/>
              <a:t>nếu</a:t>
            </a:r>
            <a:r>
              <a:rPr lang="en-US" sz="2400" dirty="0"/>
              <a:t> </a:t>
            </a:r>
            <a:r>
              <a:rPr lang="en-US" sz="2400" dirty="0" err="1"/>
              <a:t>bài</a:t>
            </a:r>
            <a:r>
              <a:rPr lang="en-US" sz="2400" dirty="0"/>
              <a:t> </a:t>
            </a:r>
            <a:r>
              <a:rPr lang="en-US" sz="2400" dirty="0" err="1"/>
              <a:t>toán</a:t>
            </a:r>
            <a:r>
              <a:rPr lang="en-US" sz="2400" dirty="0"/>
              <a:t> </a:t>
            </a:r>
            <a:r>
              <a:rPr lang="en-US" sz="2400" dirty="0" err="1"/>
              <a:t>tồn</a:t>
            </a:r>
            <a:r>
              <a:rPr lang="en-US" sz="2400" dirty="0"/>
              <a:t> </a:t>
            </a:r>
            <a:r>
              <a:rPr lang="en-US" sz="2400" dirty="0" err="1"/>
              <a:t>tại</a:t>
            </a:r>
            <a:r>
              <a:rPr lang="en-US" sz="2400" dirty="0"/>
              <a:t> </a:t>
            </a:r>
            <a:r>
              <a:rPr lang="en-US" sz="2400" dirty="0" err="1"/>
              <a:t>lời</a:t>
            </a:r>
            <a:r>
              <a:rPr lang="en-US" sz="2400" dirty="0"/>
              <a:t> </a:t>
            </a:r>
            <a:r>
              <a:rPr lang="en-US" sz="2400" dirty="0" err="1"/>
              <a:t>giải</a:t>
            </a:r>
            <a:r>
              <a:rPr lang="en-US" sz="2400" dirty="0"/>
              <a:t> </a:t>
            </a:r>
            <a:r>
              <a:rPr lang="vi-VN" sz="2400" dirty="0"/>
              <a:t>nhân tố nhánh b là hữu </a:t>
            </a:r>
            <a:r>
              <a:rPr lang="vi-VN" sz="2400" dirty="0"/>
              <a:t>hạn</a:t>
            </a:r>
            <a:r>
              <a:rPr lang="en-US" sz="2400" dirty="0"/>
              <a:t>.</a:t>
            </a:r>
          </a:p>
          <a:p>
            <a:pPr marL="342900" indent="-342900">
              <a:lnSpc>
                <a:spcPct val="150000"/>
              </a:lnSpc>
              <a:buFont typeface="Wingdings" panose="05000000000000000000" pitchFamily="2" charset="2"/>
              <a:buChar char="q"/>
            </a:pPr>
            <a:r>
              <a:rPr lang="vi-VN" sz="2400" dirty="0"/>
              <a:t>Độ </a:t>
            </a:r>
            <a:r>
              <a:rPr lang="vi-VN" sz="2400" dirty="0"/>
              <a:t>phức tạp thời gian: </a:t>
            </a:r>
            <a:r>
              <a:rPr lang="vi-VN" sz="2400" dirty="0"/>
              <a:t>1+b</a:t>
            </a:r>
            <a:r>
              <a:rPr lang="en-US" sz="2400" baseline="30000" dirty="0"/>
              <a:t>2</a:t>
            </a:r>
            <a:r>
              <a:rPr lang="vi-VN" sz="2400" dirty="0" smtClean="0"/>
              <a:t>+</a:t>
            </a:r>
            <a:r>
              <a:rPr lang="en-US" sz="2400" dirty="0" smtClean="0"/>
              <a:t>…+</a:t>
            </a:r>
            <a:r>
              <a:rPr lang="vi-VN" sz="2400" dirty="0"/>
              <a:t>b</a:t>
            </a:r>
            <a:r>
              <a:rPr lang="en-US" sz="2400" baseline="30000" dirty="0" smtClean="0"/>
              <a:t>d  </a:t>
            </a:r>
            <a:r>
              <a:rPr lang="en-US" sz="2400" dirty="0" smtClean="0"/>
              <a:t>= O(</a:t>
            </a:r>
            <a:r>
              <a:rPr lang="vi-VN" sz="2400" dirty="0" smtClean="0"/>
              <a:t>b</a:t>
            </a:r>
            <a:r>
              <a:rPr lang="vi-VN" sz="2400" baseline="30000" dirty="0" smtClean="0"/>
              <a:t>d</a:t>
            </a:r>
            <a:r>
              <a:rPr lang="en-US" sz="2400" dirty="0"/>
              <a:t>)</a:t>
            </a:r>
            <a:endParaRPr lang="vi-VN" sz="2400" dirty="0"/>
          </a:p>
          <a:p>
            <a:pPr marL="342900" indent="-342900">
              <a:lnSpc>
                <a:spcPct val="150000"/>
              </a:lnSpc>
              <a:buFont typeface="Wingdings" panose="05000000000000000000" pitchFamily="2" charset="2"/>
              <a:buChar char="q"/>
            </a:pPr>
            <a:r>
              <a:rPr lang="vi-VN" sz="2400" dirty="0" smtClean="0"/>
              <a:t>Độ </a:t>
            </a:r>
            <a:r>
              <a:rPr lang="vi-VN" sz="2400" dirty="0"/>
              <a:t>phức tạp không gian: số lượng ô nhớ tối đa sử dụng trong giải thuật (chủ yếu </a:t>
            </a:r>
            <a:r>
              <a:rPr lang="vi-VN" sz="2400" dirty="0" smtClean="0"/>
              <a:t>là</a:t>
            </a:r>
            <a:r>
              <a:rPr lang="en-US" sz="2400" dirty="0" smtClean="0"/>
              <a:t> </a:t>
            </a:r>
            <a:r>
              <a:rPr lang="vi-VN" sz="2400" dirty="0" smtClean="0"/>
              <a:t>biến Queue):</a:t>
            </a:r>
            <a:r>
              <a:rPr lang="en-US" sz="2400" dirty="0" smtClean="0"/>
              <a:t> </a:t>
            </a:r>
            <a:r>
              <a:rPr lang="en-US" sz="2400" dirty="0" err="1" smtClean="0"/>
              <a:t>b</a:t>
            </a:r>
            <a:r>
              <a:rPr lang="en-US" sz="2400" baseline="30000" dirty="0" err="1" smtClean="0"/>
              <a:t>d</a:t>
            </a:r>
            <a:endParaRPr lang="vi-VN" sz="2400" baseline="30000" dirty="0"/>
          </a:p>
          <a:p>
            <a:pPr marL="342900" indent="-342900">
              <a:lnSpc>
                <a:spcPct val="150000"/>
              </a:lnSpc>
              <a:buFont typeface="Wingdings" panose="05000000000000000000" pitchFamily="2" charset="2"/>
              <a:buChar char="q"/>
            </a:pPr>
            <a:r>
              <a:rPr lang="vi-VN" sz="2400" dirty="0" smtClean="0"/>
              <a:t>Tính </a:t>
            </a:r>
            <a:r>
              <a:rPr lang="vi-VN" sz="2400" dirty="0"/>
              <a:t>tối ưu: giải thuật tìm kiếm theo chiều rộng sẽ tìm ra lời giải với ít trạng thái </a:t>
            </a:r>
            <a:r>
              <a:rPr lang="vi-VN" sz="2400" dirty="0" smtClean="0"/>
              <a:t>trung </a:t>
            </a:r>
            <a:r>
              <a:rPr lang="vi-VN" sz="2400" dirty="0"/>
              <a:t>gian nhất</a:t>
            </a:r>
            <a:r>
              <a:rPr lang="vi-VN" sz="2400" dirty="0" smtClean="0"/>
              <a:t>.</a:t>
            </a:r>
            <a:endParaRPr lang="vi-VN" sz="2400"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0735" y="4597288"/>
            <a:ext cx="4717369" cy="2215381"/>
          </a:xfrm>
          <a:prstGeom prst="rect">
            <a:avLst/>
          </a:prstGeom>
        </p:spPr>
      </p:pic>
    </p:spTree>
    <p:extLst>
      <p:ext uri="{BB962C8B-B14F-4D97-AF65-F5344CB8AC3E}">
        <p14:creationId xmlns:p14="http://schemas.microsoft.com/office/powerpoint/2010/main" val="2593642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p:cNvSpPr/>
          <p:nvPr/>
        </p:nvSpPr>
        <p:spPr>
          <a:xfrm>
            <a:off x="858981" y="464522"/>
            <a:ext cx="10709564"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spc="300" dirty="0" err="1">
                <a:solidFill>
                  <a:schemeClr val="bg2"/>
                </a:solidFill>
                <a:latin typeface="Arial" panose="020B0604020202020204" pitchFamily="34" charset="0"/>
                <a:cs typeface="Arial" panose="020B0604020202020204" pitchFamily="34" charset="0"/>
              </a:rPr>
              <a:t>Tìm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kiếm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theo</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chiều</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sâu</a:t>
            </a:r>
            <a:r>
              <a:rPr lang="en-US" sz="2800" b="1" spc="300" dirty="0" smtClean="0">
                <a:solidFill>
                  <a:schemeClr val="bg2"/>
                </a:solidFill>
                <a:latin typeface="Arial" panose="020B0604020202020204" pitchFamily="34" charset="0"/>
                <a:cs typeface="Arial" panose="020B0604020202020204" pitchFamily="34" charset="0"/>
              </a:rPr>
              <a:t> (Depth-first search)</a:t>
            </a:r>
            <a:endParaRPr lang="en-US" sz="2800" b="1" spc="300" dirty="0">
              <a:solidFill>
                <a:schemeClr val="bg2"/>
              </a:solidFill>
              <a:latin typeface="Arial" panose="020B0604020202020204" pitchFamily="34" charset="0"/>
              <a:cs typeface="Arial" panose="020B0604020202020204" pitchFamily="34" charset="0"/>
            </a:endParaRPr>
          </a:p>
        </p:txBody>
      </p:sp>
      <p:sp>
        <p:nvSpPr>
          <p:cNvPr id="3" name="Rectangle 2"/>
          <p:cNvSpPr/>
          <p:nvPr/>
        </p:nvSpPr>
        <p:spPr>
          <a:xfrm>
            <a:off x="858980" y="1229016"/>
            <a:ext cx="6811061" cy="5035353"/>
          </a:xfrm>
          <a:prstGeom prst="rect">
            <a:avLst/>
          </a:prstGeom>
        </p:spPr>
        <p:txBody>
          <a:bodyPr wrap="square">
            <a:spAutoFit/>
          </a:bodyPr>
          <a:lstStyle/>
          <a:p>
            <a:pPr>
              <a:lnSpc>
                <a:spcPct val="150000"/>
              </a:lnSpc>
            </a:pPr>
            <a:r>
              <a:rPr lang="en-US" b="1" dirty="0"/>
              <a:t>Function</a:t>
            </a:r>
            <a:r>
              <a:rPr lang="en-US" dirty="0"/>
              <a:t> Depth-Search(problem, Stack) returns a solution, or failure</a:t>
            </a:r>
          </a:p>
          <a:p>
            <a:pPr>
              <a:lnSpc>
                <a:spcPct val="150000"/>
              </a:lnSpc>
            </a:pPr>
            <a:r>
              <a:rPr lang="en-US" dirty="0"/>
              <a:t> Stack  make-queue(make-node(initial-state[problem]));</a:t>
            </a:r>
          </a:p>
          <a:p>
            <a:pPr>
              <a:lnSpc>
                <a:spcPct val="150000"/>
              </a:lnSpc>
            </a:pPr>
            <a:r>
              <a:rPr lang="en-US" dirty="0"/>
              <a:t> </a:t>
            </a:r>
            <a:r>
              <a:rPr lang="en-US" dirty="0" smtClean="0"/>
              <a:t>father(initial-state[problem</a:t>
            </a:r>
            <a:r>
              <a:rPr lang="en-US" dirty="0"/>
              <a:t>]) = empty;</a:t>
            </a:r>
          </a:p>
          <a:p>
            <a:pPr>
              <a:lnSpc>
                <a:spcPct val="150000"/>
              </a:lnSpc>
            </a:pPr>
            <a:r>
              <a:rPr lang="en-US" dirty="0"/>
              <a:t> </a:t>
            </a:r>
            <a:r>
              <a:rPr lang="en-US" b="1" dirty="0" smtClean="0"/>
              <a:t>while </a:t>
            </a:r>
            <a:r>
              <a:rPr lang="en-US" b="1" dirty="0"/>
              <a:t>(1) </a:t>
            </a:r>
          </a:p>
          <a:p>
            <a:pPr>
              <a:lnSpc>
                <a:spcPct val="150000"/>
              </a:lnSpc>
            </a:pPr>
            <a:r>
              <a:rPr lang="en-US" dirty="0"/>
              <a:t>   if Stack is empty then return failure;</a:t>
            </a:r>
          </a:p>
          <a:p>
            <a:pPr>
              <a:lnSpc>
                <a:spcPct val="150000"/>
              </a:lnSpc>
            </a:pPr>
            <a:r>
              <a:rPr lang="en-US" dirty="0"/>
              <a:t> </a:t>
            </a:r>
            <a:r>
              <a:rPr lang="en-US" dirty="0" smtClean="0"/>
              <a:t>      node </a:t>
            </a:r>
            <a:r>
              <a:rPr lang="en-US" dirty="0"/>
              <a:t>= pop(Stack) ; </a:t>
            </a:r>
          </a:p>
          <a:p>
            <a:pPr>
              <a:lnSpc>
                <a:spcPct val="150000"/>
              </a:lnSpc>
            </a:pPr>
            <a:r>
              <a:rPr lang="en-US" dirty="0"/>
              <a:t>  if </a:t>
            </a:r>
            <a:r>
              <a:rPr lang="en-US" dirty="0" smtClean="0"/>
              <a:t>test(</a:t>
            </a:r>
            <a:r>
              <a:rPr lang="en-US" dirty="0" err="1" smtClean="0"/>
              <a:t>node,Goal</a:t>
            </a:r>
            <a:r>
              <a:rPr lang="en-US" dirty="0" smtClean="0"/>
              <a:t>[problem</a:t>
            </a:r>
            <a:r>
              <a:rPr lang="en-US" dirty="0"/>
              <a:t>]) then return path(</a:t>
            </a:r>
            <a:r>
              <a:rPr lang="en-US" dirty="0" err="1"/>
              <a:t>node,father</a:t>
            </a:r>
            <a:r>
              <a:rPr lang="en-US" dirty="0"/>
              <a:t>); </a:t>
            </a:r>
          </a:p>
          <a:p>
            <a:pPr>
              <a:lnSpc>
                <a:spcPct val="150000"/>
              </a:lnSpc>
            </a:pPr>
            <a:r>
              <a:rPr lang="en-US" dirty="0"/>
              <a:t>  </a:t>
            </a:r>
            <a:r>
              <a:rPr lang="en-US" dirty="0" smtClean="0"/>
              <a:t>     expand-nodes </a:t>
            </a:r>
            <a:r>
              <a:rPr lang="en-US" dirty="0"/>
              <a:t>adjacent-nodes(node, Operators[problem]);</a:t>
            </a:r>
          </a:p>
          <a:p>
            <a:pPr>
              <a:lnSpc>
                <a:spcPct val="150000"/>
              </a:lnSpc>
            </a:pPr>
            <a:r>
              <a:rPr lang="en-US" dirty="0"/>
              <a:t> </a:t>
            </a:r>
            <a:r>
              <a:rPr lang="en-US" dirty="0" smtClean="0"/>
              <a:t>      push(Stack</a:t>
            </a:r>
            <a:r>
              <a:rPr lang="en-US" dirty="0"/>
              <a:t>, expand-nodes ); </a:t>
            </a:r>
          </a:p>
          <a:p>
            <a:pPr>
              <a:lnSpc>
                <a:spcPct val="150000"/>
              </a:lnSpc>
            </a:pPr>
            <a:r>
              <a:rPr lang="en-US" dirty="0"/>
              <a:t>  </a:t>
            </a:r>
            <a:r>
              <a:rPr lang="en-US" b="1" dirty="0" err="1"/>
              <a:t>foreach</a:t>
            </a:r>
            <a:r>
              <a:rPr lang="en-US" b="1" dirty="0"/>
              <a:t> </a:t>
            </a:r>
            <a:r>
              <a:rPr lang="en-US" dirty="0" smtClean="0"/>
              <a:t>ex-node </a:t>
            </a:r>
            <a:r>
              <a:rPr lang="en-US" dirty="0"/>
              <a:t>in expand-nodes </a:t>
            </a:r>
          </a:p>
          <a:p>
            <a:pPr>
              <a:lnSpc>
                <a:spcPct val="150000"/>
              </a:lnSpc>
            </a:pPr>
            <a:r>
              <a:rPr lang="en-US" dirty="0"/>
              <a:t>    </a:t>
            </a:r>
            <a:r>
              <a:rPr lang="en-US" dirty="0" smtClean="0"/>
              <a:t>  father(ex-node</a:t>
            </a:r>
            <a:r>
              <a:rPr lang="en-US" dirty="0"/>
              <a:t>) = node; </a:t>
            </a:r>
          </a:p>
          <a:p>
            <a:pPr>
              <a:lnSpc>
                <a:spcPct val="150000"/>
              </a:lnSpc>
            </a:pPr>
            <a:r>
              <a:rPr lang="en-US" dirty="0"/>
              <a:t> </a:t>
            </a:r>
            <a:r>
              <a:rPr lang="en-US" b="1" dirty="0"/>
              <a:t>end</a:t>
            </a:r>
          </a:p>
        </p:txBody>
      </p:sp>
      <p:sp>
        <p:nvSpPr>
          <p:cNvPr id="5" name="Rectangle 4"/>
          <p:cNvSpPr/>
          <p:nvPr/>
        </p:nvSpPr>
        <p:spPr>
          <a:xfrm>
            <a:off x="7670041" y="1317957"/>
            <a:ext cx="3898504" cy="5078313"/>
          </a:xfrm>
          <a:prstGeom prst="rect">
            <a:avLst/>
          </a:prstGeom>
        </p:spPr>
        <p:txBody>
          <a:bodyPr wrap="square">
            <a:spAutoFit/>
          </a:bodyPr>
          <a:lstStyle/>
          <a:p>
            <a:pPr algn="just">
              <a:lnSpc>
                <a:spcPct val="150000"/>
              </a:lnSpc>
            </a:pPr>
            <a:r>
              <a:rPr lang="vi-VN" sz="2400" dirty="0"/>
              <a:t>Giải thuật tìm kiếm theo chiều sâu hoàn toàn tương tự như </a:t>
            </a:r>
            <a:r>
              <a:rPr lang="en-US" sz="2400" dirty="0" err="1">
                <a:latin typeface="Arial" panose="020B0604020202020204" pitchFamily="34" charset="0"/>
                <a:cs typeface="Arial" panose="020B0604020202020204" pitchFamily="34" charset="0"/>
              </a:rPr>
              <a:t>giải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thuật</a:t>
            </a:r>
            <a:r>
              <a:rPr lang="en-US" sz="2400" dirty="0">
                <a:latin typeface="Arial" panose="020B0604020202020204" pitchFamily="34" charset="0"/>
                <a:cs typeface="Arial" panose="020B0604020202020204" pitchFamily="34" charset="0"/>
              </a:rPr>
              <a:t> </a:t>
            </a:r>
            <a:r>
              <a:rPr lang="vi-VN" sz="2400" dirty="0" smtClean="0"/>
              <a:t>tìm </a:t>
            </a:r>
            <a:r>
              <a:rPr lang="vi-VN" sz="2400" dirty="0"/>
              <a:t>kiếm theo </a:t>
            </a:r>
            <a:r>
              <a:rPr lang="vi-VN" sz="2400" dirty="0" smtClean="0"/>
              <a:t>chiều</a:t>
            </a:r>
            <a:r>
              <a:rPr lang="en-US" sz="2400" dirty="0" smtClean="0"/>
              <a:t> </a:t>
            </a:r>
            <a:r>
              <a:rPr lang="vi-VN" sz="2400" dirty="0" smtClean="0"/>
              <a:t>rộng</a:t>
            </a:r>
            <a:r>
              <a:rPr lang="vi-VN" sz="2400" dirty="0"/>
              <a:t>, </a:t>
            </a:r>
            <a:r>
              <a:rPr lang="vi-VN" sz="2400" dirty="0" smtClean="0"/>
              <a:t>thay </a:t>
            </a:r>
            <a:r>
              <a:rPr lang="vi-VN" sz="2400" dirty="0"/>
              <a:t>vì sử dụng cấu trúc dữ liệu hàng đợi, ta sử dụng cấu trúc dữ </a:t>
            </a:r>
            <a:r>
              <a:rPr lang="vi-VN" sz="2400" dirty="0" smtClean="0"/>
              <a:t>liệu</a:t>
            </a:r>
            <a:r>
              <a:rPr lang="en-US" sz="2400" dirty="0" smtClean="0"/>
              <a:t> </a:t>
            </a:r>
            <a:r>
              <a:rPr lang="vi-VN" sz="2400" dirty="0" smtClean="0"/>
              <a:t>ngăn </a:t>
            </a:r>
            <a:r>
              <a:rPr lang="vi-VN" sz="2400" dirty="0"/>
              <a:t>xếp (Stack) để lưu giữ các trạng thái lá của cây tìm </a:t>
            </a:r>
            <a:r>
              <a:rPr lang="vi-VN" sz="2400" dirty="0" smtClean="0"/>
              <a:t>kiếm</a:t>
            </a:r>
            <a:r>
              <a:rPr lang="en-US" sz="2400" dirty="0" smtClean="0"/>
              <a:t>.</a:t>
            </a:r>
          </a:p>
        </p:txBody>
      </p:sp>
    </p:spTree>
    <p:extLst>
      <p:ext uri="{BB962C8B-B14F-4D97-AF65-F5344CB8AC3E}">
        <p14:creationId xmlns:p14="http://schemas.microsoft.com/office/powerpoint/2010/main" val="4595744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p:cNvSpPr/>
          <p:nvPr/>
        </p:nvSpPr>
        <p:spPr>
          <a:xfrm>
            <a:off x="858981" y="464522"/>
            <a:ext cx="10709564"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spc="300" dirty="0" err="1">
                <a:solidFill>
                  <a:schemeClr val="bg2"/>
                </a:solidFill>
                <a:latin typeface="Arial" panose="020B0604020202020204" pitchFamily="34" charset="0"/>
                <a:cs typeface="Arial" panose="020B0604020202020204" pitchFamily="34" charset="0"/>
              </a:rPr>
              <a:t>Tìm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kiếm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theo</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chiều</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sâu</a:t>
            </a:r>
            <a:endParaRPr lang="en-US" sz="2800" b="1" spc="300" dirty="0">
              <a:solidFill>
                <a:schemeClr val="bg2"/>
              </a:solidFill>
              <a:latin typeface="Arial" panose="020B0604020202020204" pitchFamily="34" charset="0"/>
              <a:cs typeface="Arial" panose="020B0604020202020204" pitchFamily="34" charset="0"/>
            </a:endParaRPr>
          </a:p>
        </p:txBody>
      </p:sp>
      <p:sp>
        <p:nvSpPr>
          <p:cNvPr id="34" name="Oval 33"/>
          <p:cNvSpPr/>
          <p:nvPr/>
        </p:nvSpPr>
        <p:spPr>
          <a:xfrm>
            <a:off x="8952931" y="1378424"/>
            <a:ext cx="504967" cy="504967"/>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S</a:t>
            </a:r>
            <a:endParaRPr lang="en-US" dirty="0"/>
          </a:p>
        </p:txBody>
      </p:sp>
      <p:cxnSp>
        <p:nvCxnSpPr>
          <p:cNvPr id="35" name="Straight Arrow Connector 34"/>
          <p:cNvCxnSpPr>
            <a:stCxn id="34" idx="4"/>
            <a:endCxn id="38" idx="0"/>
          </p:cNvCxnSpPr>
          <p:nvPr/>
        </p:nvCxnSpPr>
        <p:spPr>
          <a:xfrm flipH="1">
            <a:off x="8343046" y="1883391"/>
            <a:ext cx="862369" cy="64316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34" idx="4"/>
          </p:cNvCxnSpPr>
          <p:nvPr/>
        </p:nvCxnSpPr>
        <p:spPr>
          <a:xfrm>
            <a:off x="9205415" y="1883391"/>
            <a:ext cx="126241" cy="64316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34" idx="4"/>
            <a:endCxn id="40" idx="0"/>
          </p:cNvCxnSpPr>
          <p:nvPr/>
        </p:nvCxnSpPr>
        <p:spPr>
          <a:xfrm>
            <a:off x="9205415" y="1883391"/>
            <a:ext cx="1086705" cy="64316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8" name="Oval 37"/>
          <p:cNvSpPr/>
          <p:nvPr/>
        </p:nvSpPr>
        <p:spPr>
          <a:xfrm>
            <a:off x="8090562" y="2526554"/>
            <a:ext cx="504967" cy="5049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A</a:t>
            </a:r>
            <a:endParaRPr lang="en-US" dirty="0"/>
          </a:p>
        </p:txBody>
      </p:sp>
      <p:sp>
        <p:nvSpPr>
          <p:cNvPr id="39" name="Oval 38"/>
          <p:cNvSpPr/>
          <p:nvPr/>
        </p:nvSpPr>
        <p:spPr>
          <a:xfrm>
            <a:off x="9079172" y="2526556"/>
            <a:ext cx="504967" cy="5049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B</a:t>
            </a:r>
            <a:endParaRPr lang="en-US" dirty="0"/>
          </a:p>
        </p:txBody>
      </p:sp>
      <p:sp>
        <p:nvSpPr>
          <p:cNvPr id="40" name="Oval 39"/>
          <p:cNvSpPr/>
          <p:nvPr/>
        </p:nvSpPr>
        <p:spPr>
          <a:xfrm>
            <a:off x="10039636" y="2526555"/>
            <a:ext cx="504967" cy="5049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a:t>
            </a:r>
            <a:endParaRPr lang="en-US" dirty="0"/>
          </a:p>
        </p:txBody>
      </p:sp>
      <p:sp>
        <p:nvSpPr>
          <p:cNvPr id="41" name="Oval 40"/>
          <p:cNvSpPr/>
          <p:nvPr/>
        </p:nvSpPr>
        <p:spPr>
          <a:xfrm>
            <a:off x="8090562" y="3560398"/>
            <a:ext cx="504967" cy="5049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E</a:t>
            </a:r>
            <a:endParaRPr lang="en-US" dirty="0"/>
          </a:p>
        </p:txBody>
      </p:sp>
      <p:sp>
        <p:nvSpPr>
          <p:cNvPr id="42" name="Oval 41"/>
          <p:cNvSpPr/>
          <p:nvPr/>
        </p:nvSpPr>
        <p:spPr>
          <a:xfrm>
            <a:off x="9079172" y="3560400"/>
            <a:ext cx="504967" cy="504967"/>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G</a:t>
            </a:r>
            <a:endParaRPr lang="en-US" dirty="0"/>
          </a:p>
        </p:txBody>
      </p:sp>
      <p:sp>
        <p:nvSpPr>
          <p:cNvPr id="43" name="Oval 42"/>
          <p:cNvSpPr/>
          <p:nvPr/>
        </p:nvSpPr>
        <p:spPr>
          <a:xfrm>
            <a:off x="10080580" y="3560399"/>
            <a:ext cx="504967" cy="5049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F</a:t>
            </a:r>
            <a:endParaRPr lang="en-US" dirty="0"/>
          </a:p>
        </p:txBody>
      </p:sp>
      <p:sp>
        <p:nvSpPr>
          <p:cNvPr id="45" name="Oval 44"/>
          <p:cNvSpPr/>
          <p:nvPr/>
        </p:nvSpPr>
        <p:spPr>
          <a:xfrm>
            <a:off x="7221795" y="3560398"/>
            <a:ext cx="504967" cy="5049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D</a:t>
            </a:r>
            <a:endParaRPr lang="en-US" dirty="0"/>
          </a:p>
        </p:txBody>
      </p:sp>
      <p:cxnSp>
        <p:nvCxnSpPr>
          <p:cNvPr id="46" name="Straight Arrow Connector 45"/>
          <p:cNvCxnSpPr>
            <a:stCxn id="38" idx="3"/>
            <a:endCxn id="45" idx="0"/>
          </p:cNvCxnSpPr>
          <p:nvPr/>
        </p:nvCxnSpPr>
        <p:spPr>
          <a:xfrm flipH="1">
            <a:off x="7474279" y="2957570"/>
            <a:ext cx="690234" cy="60282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38" idx="4"/>
            <a:endCxn id="41" idx="0"/>
          </p:cNvCxnSpPr>
          <p:nvPr/>
        </p:nvCxnSpPr>
        <p:spPr>
          <a:xfrm>
            <a:off x="8343046" y="3031521"/>
            <a:ext cx="0" cy="52887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a:off x="9331655" y="3031521"/>
            <a:ext cx="0" cy="52887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p:nvPr/>
        </p:nvCxnSpPr>
        <p:spPr>
          <a:xfrm>
            <a:off x="10333063" y="3024722"/>
            <a:ext cx="0" cy="52887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p:cNvCxnSpPr>
            <a:stCxn id="41" idx="6"/>
            <a:endCxn id="42" idx="2"/>
          </p:cNvCxnSpPr>
          <p:nvPr/>
        </p:nvCxnSpPr>
        <p:spPr>
          <a:xfrm>
            <a:off x="8595529" y="3812882"/>
            <a:ext cx="483643" cy="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p:nvPr/>
        </p:nvCxnSpPr>
        <p:spPr>
          <a:xfrm>
            <a:off x="9612286" y="3818036"/>
            <a:ext cx="483643" cy="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7" name="Oval 56"/>
          <p:cNvSpPr/>
          <p:nvPr/>
        </p:nvSpPr>
        <p:spPr>
          <a:xfrm>
            <a:off x="7150145" y="4599398"/>
            <a:ext cx="504967" cy="5049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H</a:t>
            </a:r>
            <a:endParaRPr lang="en-US" dirty="0"/>
          </a:p>
        </p:txBody>
      </p:sp>
      <p:cxnSp>
        <p:nvCxnSpPr>
          <p:cNvPr id="60" name="Straight Arrow Connector 59"/>
          <p:cNvCxnSpPr/>
          <p:nvPr/>
        </p:nvCxnSpPr>
        <p:spPr>
          <a:xfrm>
            <a:off x="7434187" y="4070521"/>
            <a:ext cx="0" cy="52887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2" name="TextBox 71"/>
          <p:cNvSpPr txBox="1"/>
          <p:nvPr/>
        </p:nvSpPr>
        <p:spPr>
          <a:xfrm rot="-2700000">
            <a:off x="8474756" y="1898953"/>
            <a:ext cx="383062" cy="400110"/>
          </a:xfrm>
          <a:prstGeom prst="rect">
            <a:avLst/>
          </a:prstGeom>
          <a:noFill/>
        </p:spPr>
        <p:txBody>
          <a:bodyPr wrap="square" rtlCol="0">
            <a:spAutoFit/>
          </a:bodyPr>
          <a:lstStyle/>
          <a:p>
            <a:r>
              <a:rPr lang="en-US" sz="2000" dirty="0"/>
              <a:t>5</a:t>
            </a:r>
          </a:p>
        </p:txBody>
      </p:sp>
      <p:sp>
        <p:nvSpPr>
          <p:cNvPr id="73" name="TextBox 72"/>
          <p:cNvSpPr txBox="1"/>
          <p:nvPr/>
        </p:nvSpPr>
        <p:spPr>
          <a:xfrm rot="2700000">
            <a:off x="9703172" y="1933243"/>
            <a:ext cx="383062" cy="400110"/>
          </a:xfrm>
          <a:prstGeom prst="rect">
            <a:avLst/>
          </a:prstGeom>
          <a:noFill/>
        </p:spPr>
        <p:txBody>
          <a:bodyPr wrap="square" rtlCol="0">
            <a:spAutoFit/>
          </a:bodyPr>
          <a:lstStyle/>
          <a:p>
            <a:r>
              <a:rPr lang="en-US" sz="2000" dirty="0"/>
              <a:t>4</a:t>
            </a:r>
          </a:p>
        </p:txBody>
      </p:sp>
      <p:sp>
        <p:nvSpPr>
          <p:cNvPr id="74" name="TextBox 73"/>
          <p:cNvSpPr txBox="1"/>
          <p:nvPr/>
        </p:nvSpPr>
        <p:spPr>
          <a:xfrm>
            <a:off x="9047319" y="2073173"/>
            <a:ext cx="383062" cy="400110"/>
          </a:xfrm>
          <a:prstGeom prst="rect">
            <a:avLst/>
          </a:prstGeom>
          <a:noFill/>
        </p:spPr>
        <p:txBody>
          <a:bodyPr wrap="square" rtlCol="0">
            <a:spAutoFit/>
          </a:bodyPr>
          <a:lstStyle/>
          <a:p>
            <a:r>
              <a:rPr lang="en-US" sz="2000" dirty="0"/>
              <a:t>2</a:t>
            </a:r>
          </a:p>
        </p:txBody>
      </p:sp>
      <p:sp>
        <p:nvSpPr>
          <p:cNvPr id="75" name="TextBox 74"/>
          <p:cNvSpPr txBox="1"/>
          <p:nvPr/>
        </p:nvSpPr>
        <p:spPr>
          <a:xfrm rot="-2700000">
            <a:off x="7528836" y="2873511"/>
            <a:ext cx="383062" cy="400110"/>
          </a:xfrm>
          <a:prstGeom prst="rect">
            <a:avLst/>
          </a:prstGeom>
          <a:noFill/>
        </p:spPr>
        <p:txBody>
          <a:bodyPr wrap="square" rtlCol="0">
            <a:spAutoFit/>
          </a:bodyPr>
          <a:lstStyle/>
          <a:p>
            <a:r>
              <a:rPr lang="en-US" sz="2000" dirty="0" smtClean="0"/>
              <a:t>9</a:t>
            </a:r>
            <a:endParaRPr lang="en-US" sz="2000" dirty="0"/>
          </a:p>
        </p:txBody>
      </p:sp>
      <p:sp>
        <p:nvSpPr>
          <p:cNvPr id="76" name="TextBox 75"/>
          <p:cNvSpPr txBox="1"/>
          <p:nvPr/>
        </p:nvSpPr>
        <p:spPr>
          <a:xfrm>
            <a:off x="8443627" y="2990655"/>
            <a:ext cx="383062" cy="400110"/>
          </a:xfrm>
          <a:prstGeom prst="rect">
            <a:avLst/>
          </a:prstGeom>
          <a:noFill/>
        </p:spPr>
        <p:txBody>
          <a:bodyPr wrap="square" rtlCol="0">
            <a:spAutoFit/>
          </a:bodyPr>
          <a:lstStyle/>
          <a:p>
            <a:r>
              <a:rPr lang="en-US" sz="2000" dirty="0"/>
              <a:t>4</a:t>
            </a:r>
          </a:p>
        </p:txBody>
      </p:sp>
      <p:sp>
        <p:nvSpPr>
          <p:cNvPr id="77" name="TextBox 76"/>
          <p:cNvSpPr txBox="1"/>
          <p:nvPr/>
        </p:nvSpPr>
        <p:spPr>
          <a:xfrm>
            <a:off x="9322355" y="3011688"/>
            <a:ext cx="383062" cy="400110"/>
          </a:xfrm>
          <a:prstGeom prst="rect">
            <a:avLst/>
          </a:prstGeom>
          <a:noFill/>
        </p:spPr>
        <p:txBody>
          <a:bodyPr wrap="square" rtlCol="0">
            <a:spAutoFit/>
          </a:bodyPr>
          <a:lstStyle/>
          <a:p>
            <a:r>
              <a:rPr lang="en-US" sz="2000" dirty="0" smtClean="0"/>
              <a:t>6</a:t>
            </a:r>
            <a:endParaRPr lang="en-US" sz="2000" dirty="0"/>
          </a:p>
        </p:txBody>
      </p:sp>
      <p:sp>
        <p:nvSpPr>
          <p:cNvPr id="78" name="TextBox 77"/>
          <p:cNvSpPr txBox="1"/>
          <p:nvPr/>
        </p:nvSpPr>
        <p:spPr>
          <a:xfrm>
            <a:off x="10353072" y="3040848"/>
            <a:ext cx="383062" cy="400110"/>
          </a:xfrm>
          <a:prstGeom prst="rect">
            <a:avLst/>
          </a:prstGeom>
          <a:noFill/>
        </p:spPr>
        <p:txBody>
          <a:bodyPr wrap="square" rtlCol="0">
            <a:spAutoFit/>
          </a:bodyPr>
          <a:lstStyle/>
          <a:p>
            <a:r>
              <a:rPr lang="en-US" sz="2000" dirty="0"/>
              <a:t>2</a:t>
            </a:r>
          </a:p>
        </p:txBody>
      </p:sp>
      <p:sp>
        <p:nvSpPr>
          <p:cNvPr id="79" name="TextBox 78"/>
          <p:cNvSpPr txBox="1"/>
          <p:nvPr/>
        </p:nvSpPr>
        <p:spPr>
          <a:xfrm>
            <a:off x="8652218" y="3865310"/>
            <a:ext cx="383062" cy="400110"/>
          </a:xfrm>
          <a:prstGeom prst="rect">
            <a:avLst/>
          </a:prstGeom>
          <a:noFill/>
        </p:spPr>
        <p:txBody>
          <a:bodyPr wrap="square" rtlCol="0">
            <a:spAutoFit/>
          </a:bodyPr>
          <a:lstStyle/>
          <a:p>
            <a:r>
              <a:rPr lang="en-US" sz="2000" dirty="0" smtClean="0"/>
              <a:t>6</a:t>
            </a:r>
            <a:endParaRPr lang="en-US" sz="2000" dirty="0"/>
          </a:p>
        </p:txBody>
      </p:sp>
      <p:sp>
        <p:nvSpPr>
          <p:cNvPr id="80" name="TextBox 79"/>
          <p:cNvSpPr txBox="1"/>
          <p:nvPr/>
        </p:nvSpPr>
        <p:spPr>
          <a:xfrm>
            <a:off x="9612286" y="3818782"/>
            <a:ext cx="383062" cy="400110"/>
          </a:xfrm>
          <a:prstGeom prst="rect">
            <a:avLst/>
          </a:prstGeom>
          <a:noFill/>
        </p:spPr>
        <p:txBody>
          <a:bodyPr wrap="square" rtlCol="0">
            <a:spAutoFit/>
          </a:bodyPr>
          <a:lstStyle/>
          <a:p>
            <a:r>
              <a:rPr lang="en-US" sz="2000" dirty="0" smtClean="0"/>
              <a:t>1</a:t>
            </a:r>
            <a:endParaRPr lang="en-US" sz="2000" dirty="0"/>
          </a:p>
        </p:txBody>
      </p:sp>
      <p:sp>
        <p:nvSpPr>
          <p:cNvPr id="81" name="TextBox 80"/>
          <p:cNvSpPr txBox="1"/>
          <p:nvPr/>
        </p:nvSpPr>
        <p:spPr>
          <a:xfrm>
            <a:off x="7048994" y="4094431"/>
            <a:ext cx="383062" cy="400110"/>
          </a:xfrm>
          <a:prstGeom prst="rect">
            <a:avLst/>
          </a:prstGeom>
          <a:noFill/>
        </p:spPr>
        <p:txBody>
          <a:bodyPr wrap="square" rtlCol="0">
            <a:spAutoFit/>
          </a:bodyPr>
          <a:lstStyle/>
          <a:p>
            <a:r>
              <a:rPr lang="en-US" sz="2000" dirty="0" smtClean="0"/>
              <a:t>7</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597327106"/>
              </p:ext>
            </p:extLst>
          </p:nvPr>
        </p:nvGraphicFramePr>
        <p:xfrm>
          <a:off x="858980" y="1203390"/>
          <a:ext cx="6101378" cy="4535000"/>
        </p:xfrm>
        <a:graphic>
          <a:graphicData uri="http://schemas.openxmlformats.org/drawingml/2006/table">
            <a:tbl>
              <a:tblPr firstRow="1" bandRow="1">
                <a:tableStyleId>{5A111915-BE36-4E01-A7E5-04B1672EAD32}</a:tableStyleId>
              </a:tblPr>
              <a:tblGrid>
                <a:gridCol w="1000408"/>
                <a:gridCol w="1575177"/>
                <a:gridCol w="3525793"/>
              </a:tblGrid>
              <a:tr h="566875">
                <a:tc>
                  <a:txBody>
                    <a:bodyPr/>
                    <a:lstStyle/>
                    <a:p>
                      <a:r>
                        <a:rPr lang="en-US" dirty="0" smtClean="0">
                          <a:latin typeface="Arial" panose="020B0604020202020204" pitchFamily="34" charset="0"/>
                          <a:cs typeface="Arial" panose="020B0604020202020204" pitchFamily="34" charset="0"/>
                        </a:rPr>
                        <a:t>Node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Stack</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Father</a:t>
                      </a:r>
                      <a:endParaRPr lang="en-US" dirty="0">
                        <a:latin typeface="Arial" panose="020B0604020202020204" pitchFamily="34" charset="0"/>
                        <a:cs typeface="Arial" panose="020B0604020202020204" pitchFamily="34" charset="0"/>
                      </a:endParaRPr>
                    </a:p>
                  </a:txBody>
                  <a:tcPr/>
                </a:tc>
              </a:tr>
              <a:tr h="566875">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r>
              <a:tr h="566875">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r>
              <a:tr h="566875">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r>
              <a:tr h="566875">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r>
              <a:tr h="566875">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r>
              <a:tr h="566875">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r>
              <a:tr h="566875">
                <a:tc>
                  <a:txBody>
                    <a:bodyPr/>
                    <a:lstStyle/>
                    <a:p>
                      <a:endParaRPr lang="en-US" dirty="0">
                        <a:latin typeface="Arial" panose="020B0604020202020204" pitchFamily="34" charset="0"/>
                        <a:cs typeface="Arial" panose="020B0604020202020204" pitchFamily="34" charset="0"/>
                      </a:endParaRPr>
                    </a:p>
                  </a:txBody>
                  <a:tcPr>
                    <a:solidFill>
                      <a:srgbClr val="F56D5A"/>
                    </a:solidFill>
                  </a:tcPr>
                </a:tc>
                <a:tc>
                  <a:txBody>
                    <a:bodyPr/>
                    <a:lstStyle/>
                    <a:p>
                      <a:endParaRPr lang="en-US" dirty="0">
                        <a:latin typeface="Arial" panose="020B0604020202020204" pitchFamily="34" charset="0"/>
                        <a:cs typeface="Arial" panose="020B0604020202020204" pitchFamily="34" charset="0"/>
                      </a:endParaRPr>
                    </a:p>
                  </a:txBody>
                  <a:tcPr>
                    <a:solidFill>
                      <a:srgbClr val="F56D5A"/>
                    </a:solidFill>
                  </a:tcPr>
                </a:tc>
                <a:tc>
                  <a:txBody>
                    <a:bodyPr/>
                    <a:lstStyle/>
                    <a:p>
                      <a:endParaRPr lang="en-US" dirty="0">
                        <a:latin typeface="Arial" panose="020B0604020202020204" pitchFamily="34" charset="0"/>
                        <a:cs typeface="Arial" panose="020B0604020202020204" pitchFamily="34" charset="0"/>
                      </a:endParaRPr>
                    </a:p>
                  </a:txBody>
                  <a:tcPr>
                    <a:solidFill>
                      <a:srgbClr val="F56D5A"/>
                    </a:solidFill>
                  </a:tcPr>
                </a:tc>
              </a:tr>
            </a:tbl>
          </a:graphicData>
        </a:graphic>
      </p:graphicFrame>
      <p:sp>
        <p:nvSpPr>
          <p:cNvPr id="7" name="TextBox 6"/>
          <p:cNvSpPr txBox="1"/>
          <p:nvPr/>
        </p:nvSpPr>
        <p:spPr>
          <a:xfrm>
            <a:off x="1705970" y="1893905"/>
            <a:ext cx="356188"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S</a:t>
            </a:r>
            <a:endParaRPr lang="en-US" sz="2000" dirty="0">
              <a:latin typeface="Arial" panose="020B0604020202020204" pitchFamily="34" charset="0"/>
              <a:cs typeface="Arial" panose="020B0604020202020204" pitchFamily="34" charset="0"/>
            </a:endParaRPr>
          </a:p>
        </p:txBody>
      </p:sp>
      <p:sp>
        <p:nvSpPr>
          <p:cNvPr id="82" name="TextBox 81"/>
          <p:cNvSpPr txBox="1"/>
          <p:nvPr/>
        </p:nvSpPr>
        <p:spPr>
          <a:xfrm>
            <a:off x="955343" y="2410192"/>
            <a:ext cx="356188"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S</a:t>
            </a:r>
            <a:endParaRPr lang="en-US" sz="2000" dirty="0">
              <a:latin typeface="Arial" panose="020B0604020202020204" pitchFamily="34" charset="0"/>
              <a:cs typeface="Arial" panose="020B0604020202020204" pitchFamily="34" charset="0"/>
            </a:endParaRPr>
          </a:p>
        </p:txBody>
      </p:sp>
      <p:sp>
        <p:nvSpPr>
          <p:cNvPr id="83" name="TextBox 82"/>
          <p:cNvSpPr txBox="1"/>
          <p:nvPr/>
        </p:nvSpPr>
        <p:spPr>
          <a:xfrm>
            <a:off x="1688731" y="2410192"/>
            <a:ext cx="356188"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A</a:t>
            </a:r>
            <a:endParaRPr lang="en-US" sz="2000" dirty="0">
              <a:latin typeface="Arial" panose="020B0604020202020204" pitchFamily="34" charset="0"/>
              <a:cs typeface="Arial" panose="020B0604020202020204" pitchFamily="34" charset="0"/>
            </a:endParaRPr>
          </a:p>
        </p:txBody>
      </p:sp>
      <p:sp>
        <p:nvSpPr>
          <p:cNvPr id="84" name="TextBox 83"/>
          <p:cNvSpPr txBox="1"/>
          <p:nvPr/>
        </p:nvSpPr>
        <p:spPr>
          <a:xfrm>
            <a:off x="4598520" y="2473283"/>
            <a:ext cx="2056973"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Father[A,B,C]=S</a:t>
            </a:r>
          </a:p>
        </p:txBody>
      </p:sp>
      <p:sp>
        <p:nvSpPr>
          <p:cNvPr id="85" name="TextBox 84"/>
          <p:cNvSpPr txBox="1"/>
          <p:nvPr/>
        </p:nvSpPr>
        <p:spPr>
          <a:xfrm>
            <a:off x="982925" y="2950350"/>
            <a:ext cx="356188"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A</a:t>
            </a:r>
            <a:endParaRPr lang="en-US" sz="2000" dirty="0">
              <a:latin typeface="Arial" panose="020B0604020202020204" pitchFamily="34" charset="0"/>
              <a:cs typeface="Arial" panose="020B0604020202020204" pitchFamily="34" charset="0"/>
            </a:endParaRPr>
          </a:p>
        </p:txBody>
      </p:sp>
      <p:sp>
        <p:nvSpPr>
          <p:cNvPr id="86" name="TextBox 85"/>
          <p:cNvSpPr txBox="1"/>
          <p:nvPr/>
        </p:nvSpPr>
        <p:spPr>
          <a:xfrm>
            <a:off x="2139628" y="2987212"/>
            <a:ext cx="683200"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B </a:t>
            </a:r>
            <a:r>
              <a:rPr lang="en-US" sz="2000" dirty="0">
                <a:latin typeface="Arial" panose="020B0604020202020204" pitchFamily="34" charset="0"/>
                <a:cs typeface="Arial" panose="020B0604020202020204" pitchFamily="34" charset="0"/>
              </a:rPr>
              <a:t>C </a:t>
            </a:r>
          </a:p>
        </p:txBody>
      </p:sp>
      <p:sp>
        <p:nvSpPr>
          <p:cNvPr id="87" name="TextBox 86"/>
          <p:cNvSpPr txBox="1"/>
          <p:nvPr/>
        </p:nvSpPr>
        <p:spPr>
          <a:xfrm>
            <a:off x="1933491" y="2414350"/>
            <a:ext cx="356188"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B</a:t>
            </a:r>
            <a:endParaRPr lang="en-US" sz="2000" dirty="0">
              <a:latin typeface="Arial" panose="020B0604020202020204" pitchFamily="34" charset="0"/>
              <a:cs typeface="Arial" panose="020B0604020202020204" pitchFamily="34" charset="0"/>
            </a:endParaRPr>
          </a:p>
        </p:txBody>
      </p:sp>
      <p:sp>
        <p:nvSpPr>
          <p:cNvPr id="88" name="TextBox 87"/>
          <p:cNvSpPr txBox="1"/>
          <p:nvPr/>
        </p:nvSpPr>
        <p:spPr>
          <a:xfrm>
            <a:off x="2191899" y="2410192"/>
            <a:ext cx="370614"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C</a:t>
            </a:r>
            <a:endParaRPr lang="en-US" sz="2000" dirty="0">
              <a:latin typeface="Arial" panose="020B0604020202020204" pitchFamily="34" charset="0"/>
              <a:cs typeface="Arial" panose="020B0604020202020204" pitchFamily="34" charset="0"/>
            </a:endParaRPr>
          </a:p>
        </p:txBody>
      </p:sp>
      <p:sp>
        <p:nvSpPr>
          <p:cNvPr id="89" name="TextBox 88"/>
          <p:cNvSpPr txBox="1"/>
          <p:nvPr/>
        </p:nvSpPr>
        <p:spPr>
          <a:xfrm>
            <a:off x="1712350" y="2987212"/>
            <a:ext cx="370614"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D</a:t>
            </a:r>
            <a:endParaRPr lang="en-US" sz="2000" dirty="0">
              <a:latin typeface="Arial" panose="020B0604020202020204" pitchFamily="34" charset="0"/>
              <a:cs typeface="Arial" panose="020B0604020202020204" pitchFamily="34" charset="0"/>
            </a:endParaRPr>
          </a:p>
        </p:txBody>
      </p:sp>
      <p:sp>
        <p:nvSpPr>
          <p:cNvPr id="90" name="TextBox 89"/>
          <p:cNvSpPr txBox="1"/>
          <p:nvPr/>
        </p:nvSpPr>
        <p:spPr>
          <a:xfrm>
            <a:off x="1935429" y="2983054"/>
            <a:ext cx="356188"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E</a:t>
            </a:r>
            <a:endParaRPr lang="en-US" sz="2000" dirty="0">
              <a:latin typeface="Arial" panose="020B0604020202020204" pitchFamily="34" charset="0"/>
              <a:cs typeface="Arial" panose="020B0604020202020204" pitchFamily="34" charset="0"/>
            </a:endParaRPr>
          </a:p>
        </p:txBody>
      </p:sp>
      <p:sp>
        <p:nvSpPr>
          <p:cNvPr id="91" name="TextBox 90"/>
          <p:cNvSpPr txBox="1"/>
          <p:nvPr/>
        </p:nvSpPr>
        <p:spPr>
          <a:xfrm>
            <a:off x="4593478" y="2987212"/>
            <a:ext cx="181492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Father[D,E]=A</a:t>
            </a:r>
          </a:p>
        </p:txBody>
      </p:sp>
      <p:sp>
        <p:nvSpPr>
          <p:cNvPr id="92" name="TextBox 91"/>
          <p:cNvSpPr txBox="1"/>
          <p:nvPr/>
        </p:nvSpPr>
        <p:spPr>
          <a:xfrm>
            <a:off x="974987" y="3553599"/>
            <a:ext cx="370614"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D</a:t>
            </a:r>
            <a:endParaRPr lang="en-US" sz="2000" dirty="0">
              <a:latin typeface="Arial" panose="020B0604020202020204" pitchFamily="34" charset="0"/>
              <a:cs typeface="Arial" panose="020B0604020202020204" pitchFamily="34" charset="0"/>
            </a:endParaRPr>
          </a:p>
        </p:txBody>
      </p:sp>
      <p:sp>
        <p:nvSpPr>
          <p:cNvPr id="93" name="TextBox 92"/>
          <p:cNvSpPr txBox="1"/>
          <p:nvPr/>
        </p:nvSpPr>
        <p:spPr>
          <a:xfrm>
            <a:off x="1944452" y="3541233"/>
            <a:ext cx="854721"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E B C</a:t>
            </a:r>
            <a:endParaRPr lang="en-US" sz="2000" dirty="0">
              <a:latin typeface="Arial" panose="020B0604020202020204" pitchFamily="34" charset="0"/>
              <a:cs typeface="Arial" panose="020B0604020202020204" pitchFamily="34" charset="0"/>
            </a:endParaRPr>
          </a:p>
        </p:txBody>
      </p:sp>
      <p:sp>
        <p:nvSpPr>
          <p:cNvPr id="96" name="TextBox 95"/>
          <p:cNvSpPr txBox="1"/>
          <p:nvPr/>
        </p:nvSpPr>
        <p:spPr>
          <a:xfrm>
            <a:off x="1654585" y="3525727"/>
            <a:ext cx="37061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H</a:t>
            </a:r>
            <a:endParaRPr lang="en-US" sz="2000" dirty="0">
              <a:latin typeface="Arial" panose="020B0604020202020204" pitchFamily="34" charset="0"/>
              <a:cs typeface="Arial" panose="020B0604020202020204" pitchFamily="34" charset="0"/>
            </a:endParaRPr>
          </a:p>
        </p:txBody>
      </p:sp>
      <p:sp>
        <p:nvSpPr>
          <p:cNvPr id="97" name="TextBox 96"/>
          <p:cNvSpPr txBox="1"/>
          <p:nvPr/>
        </p:nvSpPr>
        <p:spPr>
          <a:xfrm>
            <a:off x="4593562" y="3553599"/>
            <a:ext cx="1587294"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Father[H]=</a:t>
            </a:r>
            <a:r>
              <a:rPr lang="en-US" sz="2000" dirty="0">
                <a:latin typeface="Arial" panose="020B0604020202020204" pitchFamily="34" charset="0"/>
                <a:cs typeface="Arial" panose="020B0604020202020204" pitchFamily="34" charset="0"/>
              </a:rPr>
              <a:t>D</a:t>
            </a:r>
            <a:endParaRPr lang="en-US" sz="2000" dirty="0">
              <a:latin typeface="Arial" panose="020B0604020202020204" pitchFamily="34" charset="0"/>
              <a:cs typeface="Arial" panose="020B0604020202020204" pitchFamily="34" charset="0"/>
            </a:endParaRPr>
          </a:p>
        </p:txBody>
      </p:sp>
      <p:sp>
        <p:nvSpPr>
          <p:cNvPr id="98" name="TextBox 97"/>
          <p:cNvSpPr txBox="1"/>
          <p:nvPr/>
        </p:nvSpPr>
        <p:spPr>
          <a:xfrm>
            <a:off x="982925" y="4094431"/>
            <a:ext cx="370614"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H</a:t>
            </a:r>
            <a:endParaRPr lang="en-US" sz="2000" dirty="0">
              <a:latin typeface="Arial" panose="020B0604020202020204" pitchFamily="34" charset="0"/>
              <a:cs typeface="Arial" panose="020B0604020202020204" pitchFamily="34" charset="0"/>
            </a:endParaRPr>
          </a:p>
        </p:txBody>
      </p:sp>
      <p:sp>
        <p:nvSpPr>
          <p:cNvPr id="99" name="TextBox 98"/>
          <p:cNvSpPr txBox="1"/>
          <p:nvPr/>
        </p:nvSpPr>
        <p:spPr>
          <a:xfrm>
            <a:off x="1688047" y="4106930"/>
            <a:ext cx="881973"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E B C</a:t>
            </a:r>
            <a:endParaRPr lang="en-US" sz="2000" dirty="0">
              <a:latin typeface="Arial" panose="020B0604020202020204" pitchFamily="34" charset="0"/>
              <a:cs typeface="Arial" panose="020B0604020202020204" pitchFamily="34" charset="0"/>
            </a:endParaRPr>
          </a:p>
        </p:txBody>
      </p:sp>
      <p:sp>
        <p:nvSpPr>
          <p:cNvPr id="102" name="TextBox 101"/>
          <p:cNvSpPr txBox="1"/>
          <p:nvPr/>
        </p:nvSpPr>
        <p:spPr>
          <a:xfrm>
            <a:off x="968864" y="4697006"/>
            <a:ext cx="356188"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E</a:t>
            </a:r>
            <a:endParaRPr lang="en-US" sz="2000" dirty="0">
              <a:latin typeface="Arial" panose="020B0604020202020204" pitchFamily="34" charset="0"/>
              <a:cs typeface="Arial" panose="020B0604020202020204" pitchFamily="34" charset="0"/>
            </a:endParaRPr>
          </a:p>
        </p:txBody>
      </p:sp>
      <p:sp>
        <p:nvSpPr>
          <p:cNvPr id="103" name="TextBox 102"/>
          <p:cNvSpPr txBox="1"/>
          <p:nvPr/>
        </p:nvSpPr>
        <p:spPr>
          <a:xfrm>
            <a:off x="1933491" y="4671234"/>
            <a:ext cx="612668"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B C</a:t>
            </a:r>
            <a:endParaRPr lang="en-US" sz="2000" dirty="0">
              <a:latin typeface="Arial" panose="020B0604020202020204" pitchFamily="34" charset="0"/>
              <a:cs typeface="Arial" panose="020B0604020202020204" pitchFamily="34" charset="0"/>
            </a:endParaRPr>
          </a:p>
        </p:txBody>
      </p:sp>
      <p:sp>
        <p:nvSpPr>
          <p:cNvPr id="105" name="TextBox 104"/>
          <p:cNvSpPr txBox="1"/>
          <p:nvPr/>
        </p:nvSpPr>
        <p:spPr>
          <a:xfrm>
            <a:off x="4599173" y="4662760"/>
            <a:ext cx="1587294"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Father[G]=E</a:t>
            </a:r>
            <a:endParaRPr lang="en-US" sz="2000" dirty="0">
              <a:latin typeface="Arial" panose="020B0604020202020204" pitchFamily="34" charset="0"/>
              <a:cs typeface="Arial" panose="020B0604020202020204" pitchFamily="34" charset="0"/>
            </a:endParaRPr>
          </a:p>
        </p:txBody>
      </p:sp>
      <p:sp>
        <p:nvSpPr>
          <p:cNvPr id="108" name="TextBox 107"/>
          <p:cNvSpPr txBox="1"/>
          <p:nvPr/>
        </p:nvSpPr>
        <p:spPr>
          <a:xfrm>
            <a:off x="968864" y="5232266"/>
            <a:ext cx="383438"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G</a:t>
            </a:r>
            <a:endParaRPr lang="en-US" sz="2000" dirty="0">
              <a:latin typeface="Arial" panose="020B0604020202020204" pitchFamily="34" charset="0"/>
              <a:cs typeface="Arial" panose="020B0604020202020204" pitchFamily="34" charset="0"/>
            </a:endParaRPr>
          </a:p>
        </p:txBody>
      </p:sp>
      <p:sp>
        <p:nvSpPr>
          <p:cNvPr id="61" name="TextBox 60"/>
          <p:cNvSpPr txBox="1"/>
          <p:nvPr/>
        </p:nvSpPr>
        <p:spPr>
          <a:xfrm>
            <a:off x="1641761" y="4677975"/>
            <a:ext cx="383438"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G</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896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9" presetClass="emph" presetSubtype="0" fill="hold" grpId="0" nodeType="withEffect">
                                  <p:stCondLst>
                                    <p:cond delay="0"/>
                                  </p:stCondLst>
                                  <p:childTnLst>
                                    <p:animClr clrSpc="rgb" dir="cw">
                                      <p:cBhvr override="childStyle">
                                        <p:cTn id="8" dur="500" fill="hold"/>
                                        <p:tgtEl>
                                          <p:spTgt spid="34"/>
                                        </p:tgtEl>
                                        <p:attrNameLst>
                                          <p:attrName>style.color</p:attrName>
                                        </p:attrNameLst>
                                      </p:cBhvr>
                                      <p:to>
                                        <a:srgbClr val="FFC000"/>
                                      </p:to>
                                    </p:animClr>
                                    <p:animClr clrSpc="rgb" dir="cw">
                                      <p:cBhvr>
                                        <p:cTn id="9" dur="500" fill="hold"/>
                                        <p:tgtEl>
                                          <p:spTgt spid="34"/>
                                        </p:tgtEl>
                                        <p:attrNameLst>
                                          <p:attrName>fillcolor</p:attrName>
                                        </p:attrNameLst>
                                      </p:cBhvr>
                                      <p:to>
                                        <a:srgbClr val="FFC000"/>
                                      </p:to>
                                    </p:animClr>
                                    <p:set>
                                      <p:cBhvr>
                                        <p:cTn id="10" dur="500" fill="hold"/>
                                        <p:tgtEl>
                                          <p:spTgt spid="34"/>
                                        </p:tgtEl>
                                        <p:attrNameLst>
                                          <p:attrName>fill.type</p:attrName>
                                        </p:attrNameLst>
                                      </p:cBhvr>
                                      <p:to>
                                        <p:strVal val="solid"/>
                                      </p:to>
                                    </p:set>
                                    <p:set>
                                      <p:cBhvr>
                                        <p:cTn id="11" dur="500" fill="hold"/>
                                        <p:tgtEl>
                                          <p:spTgt spid="34"/>
                                        </p:tgtEl>
                                        <p:attrNameLst>
                                          <p:attrName>fill.on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2"/>
                                        </p:tgtEl>
                                        <p:attrNameLst>
                                          <p:attrName>style.visibility</p:attrName>
                                        </p:attrNameLst>
                                      </p:cBhvr>
                                      <p:to>
                                        <p:strVal val="visible"/>
                                      </p:to>
                                    </p:set>
                                  </p:childTnLst>
                                </p:cTn>
                              </p:par>
                            </p:childTnLst>
                          </p:cTn>
                        </p:par>
                        <p:par>
                          <p:cTn id="16" fill="hold">
                            <p:stCondLst>
                              <p:cond delay="0"/>
                            </p:stCondLst>
                            <p:childTnLst>
                              <p:par>
                                <p:cTn id="17" presetID="1" presetClass="emph" presetSubtype="2" fill="hold" grpId="1" nodeType="afterEffect">
                                  <p:stCondLst>
                                    <p:cond delay="0"/>
                                  </p:stCondLst>
                                  <p:childTnLst>
                                    <p:animClr clrSpc="rgb" dir="cw">
                                      <p:cBhvr>
                                        <p:cTn id="18" dur="1000" fill="hold"/>
                                        <p:tgtEl>
                                          <p:spTgt spid="34"/>
                                        </p:tgtEl>
                                        <p:attrNameLst>
                                          <p:attrName>fillcolor</p:attrName>
                                        </p:attrNameLst>
                                      </p:cBhvr>
                                      <p:to>
                                        <a:srgbClr val="38EE06"/>
                                      </p:to>
                                    </p:animClr>
                                    <p:set>
                                      <p:cBhvr>
                                        <p:cTn id="19" dur="1000" fill="hold"/>
                                        <p:tgtEl>
                                          <p:spTgt spid="34"/>
                                        </p:tgtEl>
                                        <p:attrNameLst>
                                          <p:attrName>fill.type</p:attrName>
                                        </p:attrNameLst>
                                      </p:cBhvr>
                                      <p:to>
                                        <p:strVal val="solid"/>
                                      </p:to>
                                    </p:set>
                                    <p:set>
                                      <p:cBhvr>
                                        <p:cTn id="20" dur="1000" fill="hold"/>
                                        <p:tgtEl>
                                          <p:spTgt spid="34"/>
                                        </p:tgtEl>
                                        <p:attrNameLst>
                                          <p:attrName>fill.on</p:attrName>
                                        </p:attrNameLst>
                                      </p:cBhvr>
                                      <p:to>
                                        <p:strVal val="true"/>
                                      </p:to>
                                    </p:set>
                                  </p:childTnLst>
                                </p:cTn>
                              </p:par>
                            </p:childTnLst>
                          </p:cTn>
                        </p:par>
                        <p:par>
                          <p:cTn id="21" fill="hold">
                            <p:stCondLst>
                              <p:cond delay="1000"/>
                            </p:stCondLst>
                            <p:childTnLst>
                              <p:par>
                                <p:cTn id="22" presetID="7" presetClass="emph" presetSubtype="2" fill="hold" nodeType="afterEffect">
                                  <p:stCondLst>
                                    <p:cond delay="0"/>
                                  </p:stCondLst>
                                  <p:childTnLst>
                                    <p:animClr clrSpc="rgb" dir="cw">
                                      <p:cBhvr>
                                        <p:cTn id="23" dur="1000" fill="hold"/>
                                        <p:tgtEl>
                                          <p:spTgt spid="35"/>
                                        </p:tgtEl>
                                        <p:attrNameLst>
                                          <p:attrName>stroke.color</p:attrName>
                                        </p:attrNameLst>
                                      </p:cBhvr>
                                      <p:to>
                                        <a:schemeClr val="accent2"/>
                                      </p:to>
                                    </p:animClr>
                                    <p:set>
                                      <p:cBhvr>
                                        <p:cTn id="24" dur="1000" fill="hold"/>
                                        <p:tgtEl>
                                          <p:spTgt spid="35"/>
                                        </p:tgtEl>
                                        <p:attrNameLst>
                                          <p:attrName>stroke.on</p:attrName>
                                        </p:attrNameLst>
                                      </p:cBhvr>
                                      <p:to>
                                        <p:strVal val="true"/>
                                      </p:to>
                                    </p:set>
                                  </p:childTnLst>
                                </p:cTn>
                              </p:par>
                              <p:par>
                                <p:cTn id="25" presetID="19" presetClass="emph" presetSubtype="0" fill="hold" grpId="0" nodeType="withEffect">
                                  <p:stCondLst>
                                    <p:cond delay="0"/>
                                  </p:stCondLst>
                                  <p:childTnLst>
                                    <p:animClr clrSpc="rgb" dir="cw">
                                      <p:cBhvr override="childStyle">
                                        <p:cTn id="26" dur="500" fill="hold"/>
                                        <p:tgtEl>
                                          <p:spTgt spid="38"/>
                                        </p:tgtEl>
                                        <p:attrNameLst>
                                          <p:attrName>style.color</p:attrName>
                                        </p:attrNameLst>
                                      </p:cBhvr>
                                      <p:to>
                                        <a:schemeClr val="accent2"/>
                                      </p:to>
                                    </p:animClr>
                                    <p:animClr clrSpc="rgb" dir="cw">
                                      <p:cBhvr>
                                        <p:cTn id="27" dur="500" fill="hold"/>
                                        <p:tgtEl>
                                          <p:spTgt spid="38"/>
                                        </p:tgtEl>
                                        <p:attrNameLst>
                                          <p:attrName>fillcolor</p:attrName>
                                        </p:attrNameLst>
                                      </p:cBhvr>
                                      <p:to>
                                        <a:schemeClr val="accent2"/>
                                      </p:to>
                                    </p:animClr>
                                    <p:set>
                                      <p:cBhvr>
                                        <p:cTn id="28" dur="500" fill="hold"/>
                                        <p:tgtEl>
                                          <p:spTgt spid="38"/>
                                        </p:tgtEl>
                                        <p:attrNameLst>
                                          <p:attrName>fill.type</p:attrName>
                                        </p:attrNameLst>
                                      </p:cBhvr>
                                      <p:to>
                                        <p:strVal val="solid"/>
                                      </p:to>
                                    </p:set>
                                    <p:set>
                                      <p:cBhvr>
                                        <p:cTn id="29" dur="500" fill="hold"/>
                                        <p:tgtEl>
                                          <p:spTgt spid="38"/>
                                        </p:tgtEl>
                                        <p:attrNameLst>
                                          <p:attrName>fill.on</p:attrName>
                                        </p:attrNameLst>
                                      </p:cBhvr>
                                      <p:to>
                                        <p:strVal val="true"/>
                                      </p:to>
                                    </p:set>
                                  </p:childTnLst>
                                </p:cTn>
                              </p:par>
                            </p:childTnLst>
                          </p:cTn>
                        </p:par>
                        <p:par>
                          <p:cTn id="30" fill="hold">
                            <p:stCondLst>
                              <p:cond delay="2000"/>
                            </p:stCondLst>
                            <p:childTnLst>
                              <p:par>
                                <p:cTn id="31" presetID="1" presetClass="entr" presetSubtype="0" fill="hold" grpId="0" nodeType="after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childTnLst>
                          </p:cTn>
                        </p:par>
                        <p:par>
                          <p:cTn id="33" fill="hold">
                            <p:stCondLst>
                              <p:cond delay="2000"/>
                            </p:stCondLst>
                            <p:childTnLst>
                              <p:par>
                                <p:cTn id="34" presetID="7" presetClass="emph" presetSubtype="2" fill="hold" nodeType="afterEffect">
                                  <p:stCondLst>
                                    <p:cond delay="0"/>
                                  </p:stCondLst>
                                  <p:childTnLst>
                                    <p:animClr clrSpc="rgb" dir="cw">
                                      <p:cBhvr>
                                        <p:cTn id="35" dur="1000" fill="hold"/>
                                        <p:tgtEl>
                                          <p:spTgt spid="36"/>
                                        </p:tgtEl>
                                        <p:attrNameLst>
                                          <p:attrName>stroke.color</p:attrName>
                                        </p:attrNameLst>
                                      </p:cBhvr>
                                      <p:to>
                                        <a:schemeClr val="accent2"/>
                                      </p:to>
                                    </p:animClr>
                                    <p:set>
                                      <p:cBhvr>
                                        <p:cTn id="36" dur="1000" fill="hold"/>
                                        <p:tgtEl>
                                          <p:spTgt spid="36"/>
                                        </p:tgtEl>
                                        <p:attrNameLst>
                                          <p:attrName>stroke.on</p:attrName>
                                        </p:attrNameLst>
                                      </p:cBhvr>
                                      <p:to>
                                        <p:strVal val="true"/>
                                      </p:to>
                                    </p:set>
                                  </p:childTnLst>
                                </p:cTn>
                              </p:par>
                              <p:par>
                                <p:cTn id="37" presetID="19" presetClass="emph" presetSubtype="0" fill="hold" grpId="0" nodeType="withEffect">
                                  <p:stCondLst>
                                    <p:cond delay="0"/>
                                  </p:stCondLst>
                                  <p:childTnLst>
                                    <p:animClr clrSpc="rgb" dir="cw">
                                      <p:cBhvr override="childStyle">
                                        <p:cTn id="38" dur="500" fill="hold"/>
                                        <p:tgtEl>
                                          <p:spTgt spid="39"/>
                                        </p:tgtEl>
                                        <p:attrNameLst>
                                          <p:attrName>style.color</p:attrName>
                                        </p:attrNameLst>
                                      </p:cBhvr>
                                      <p:to>
                                        <a:schemeClr val="accent2"/>
                                      </p:to>
                                    </p:animClr>
                                    <p:animClr clrSpc="rgb" dir="cw">
                                      <p:cBhvr>
                                        <p:cTn id="39" dur="500" fill="hold"/>
                                        <p:tgtEl>
                                          <p:spTgt spid="39"/>
                                        </p:tgtEl>
                                        <p:attrNameLst>
                                          <p:attrName>fillcolor</p:attrName>
                                        </p:attrNameLst>
                                      </p:cBhvr>
                                      <p:to>
                                        <a:schemeClr val="accent2"/>
                                      </p:to>
                                    </p:animClr>
                                    <p:set>
                                      <p:cBhvr>
                                        <p:cTn id="40" dur="500" fill="hold"/>
                                        <p:tgtEl>
                                          <p:spTgt spid="39"/>
                                        </p:tgtEl>
                                        <p:attrNameLst>
                                          <p:attrName>fill.type</p:attrName>
                                        </p:attrNameLst>
                                      </p:cBhvr>
                                      <p:to>
                                        <p:strVal val="solid"/>
                                      </p:to>
                                    </p:set>
                                    <p:set>
                                      <p:cBhvr>
                                        <p:cTn id="41" dur="500" fill="hold"/>
                                        <p:tgtEl>
                                          <p:spTgt spid="39"/>
                                        </p:tgtEl>
                                        <p:attrNameLst>
                                          <p:attrName>fill.on</p:attrName>
                                        </p:attrNameLst>
                                      </p:cBhvr>
                                      <p:to>
                                        <p:strVal val="true"/>
                                      </p:to>
                                    </p:set>
                                  </p:childTnLst>
                                </p:cTn>
                              </p:par>
                            </p:childTnLst>
                          </p:cTn>
                        </p:par>
                        <p:par>
                          <p:cTn id="42" fill="hold">
                            <p:stCondLst>
                              <p:cond delay="3000"/>
                            </p:stCondLst>
                            <p:childTnLst>
                              <p:par>
                                <p:cTn id="43" presetID="1" presetClass="entr" presetSubtype="0" fill="hold" grpId="0" nodeType="after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childTnLst>
                          </p:cTn>
                        </p:par>
                        <p:par>
                          <p:cTn id="45" fill="hold">
                            <p:stCondLst>
                              <p:cond delay="3000"/>
                            </p:stCondLst>
                            <p:childTnLst>
                              <p:par>
                                <p:cTn id="46" presetID="7" presetClass="emph" presetSubtype="2" fill="hold" nodeType="afterEffect">
                                  <p:stCondLst>
                                    <p:cond delay="0"/>
                                  </p:stCondLst>
                                  <p:childTnLst>
                                    <p:animClr clrSpc="rgb" dir="cw">
                                      <p:cBhvr>
                                        <p:cTn id="47" dur="1000" fill="hold"/>
                                        <p:tgtEl>
                                          <p:spTgt spid="37"/>
                                        </p:tgtEl>
                                        <p:attrNameLst>
                                          <p:attrName>stroke.color</p:attrName>
                                        </p:attrNameLst>
                                      </p:cBhvr>
                                      <p:to>
                                        <a:schemeClr val="accent2"/>
                                      </p:to>
                                    </p:animClr>
                                    <p:set>
                                      <p:cBhvr>
                                        <p:cTn id="48" dur="1000" fill="hold"/>
                                        <p:tgtEl>
                                          <p:spTgt spid="37"/>
                                        </p:tgtEl>
                                        <p:attrNameLst>
                                          <p:attrName>stroke.on</p:attrName>
                                        </p:attrNameLst>
                                      </p:cBhvr>
                                      <p:to>
                                        <p:strVal val="true"/>
                                      </p:to>
                                    </p:set>
                                  </p:childTnLst>
                                </p:cTn>
                              </p:par>
                              <p:par>
                                <p:cTn id="49" presetID="19" presetClass="emph" presetSubtype="0" fill="hold" grpId="0" nodeType="withEffect">
                                  <p:stCondLst>
                                    <p:cond delay="0"/>
                                  </p:stCondLst>
                                  <p:childTnLst>
                                    <p:animClr clrSpc="rgb" dir="cw">
                                      <p:cBhvr override="childStyle">
                                        <p:cTn id="50" dur="500" fill="hold"/>
                                        <p:tgtEl>
                                          <p:spTgt spid="40"/>
                                        </p:tgtEl>
                                        <p:attrNameLst>
                                          <p:attrName>style.color</p:attrName>
                                        </p:attrNameLst>
                                      </p:cBhvr>
                                      <p:to>
                                        <a:schemeClr val="accent2"/>
                                      </p:to>
                                    </p:animClr>
                                    <p:animClr clrSpc="rgb" dir="cw">
                                      <p:cBhvr>
                                        <p:cTn id="51" dur="500" fill="hold"/>
                                        <p:tgtEl>
                                          <p:spTgt spid="40"/>
                                        </p:tgtEl>
                                        <p:attrNameLst>
                                          <p:attrName>fillcolor</p:attrName>
                                        </p:attrNameLst>
                                      </p:cBhvr>
                                      <p:to>
                                        <a:schemeClr val="accent2"/>
                                      </p:to>
                                    </p:animClr>
                                    <p:set>
                                      <p:cBhvr>
                                        <p:cTn id="52" dur="500" fill="hold"/>
                                        <p:tgtEl>
                                          <p:spTgt spid="40"/>
                                        </p:tgtEl>
                                        <p:attrNameLst>
                                          <p:attrName>fill.type</p:attrName>
                                        </p:attrNameLst>
                                      </p:cBhvr>
                                      <p:to>
                                        <p:strVal val="solid"/>
                                      </p:to>
                                    </p:set>
                                    <p:set>
                                      <p:cBhvr>
                                        <p:cTn id="53" dur="500" fill="hold"/>
                                        <p:tgtEl>
                                          <p:spTgt spid="40"/>
                                        </p:tgtEl>
                                        <p:attrNameLst>
                                          <p:attrName>fill.on</p:attrName>
                                        </p:attrNameLst>
                                      </p:cBhvr>
                                      <p:to>
                                        <p:strVal val="true"/>
                                      </p:to>
                                    </p:set>
                                  </p:childTnLst>
                                </p:cTn>
                              </p:par>
                            </p:childTnLst>
                          </p:cTn>
                        </p:par>
                        <p:par>
                          <p:cTn id="54" fill="hold">
                            <p:stCondLst>
                              <p:cond delay="4000"/>
                            </p:stCondLst>
                            <p:childTnLst>
                              <p:par>
                                <p:cTn id="55" presetID="1" presetClass="entr" presetSubtype="0" fill="hold" grpId="0" nodeType="after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4000"/>
                            </p:stCondLst>
                            <p:childTnLst>
                              <p:par>
                                <p:cTn id="58" presetID="1" presetClass="entr" presetSubtype="0" fill="hold" grpId="0" nodeType="afterEffect">
                                  <p:stCondLst>
                                    <p:cond delay="1000"/>
                                  </p:stCondLst>
                                  <p:childTnLst>
                                    <p:set>
                                      <p:cBhvr>
                                        <p:cTn id="59" dur="1" fill="hold">
                                          <p:stCondLst>
                                            <p:cond delay="0"/>
                                          </p:stCondLst>
                                        </p:cTn>
                                        <p:tgtEl>
                                          <p:spTgt spid="8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85"/>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86"/>
                                        </p:tgtEl>
                                        <p:attrNameLst>
                                          <p:attrName>style.visibility</p:attrName>
                                        </p:attrNameLst>
                                      </p:cBhvr>
                                      <p:to>
                                        <p:strVal val="visible"/>
                                      </p:to>
                                    </p:set>
                                  </p:childTnLst>
                                </p:cTn>
                              </p:par>
                            </p:childTnLst>
                          </p:cTn>
                        </p:par>
                        <p:par>
                          <p:cTn id="67" fill="hold">
                            <p:stCondLst>
                              <p:cond delay="0"/>
                            </p:stCondLst>
                            <p:childTnLst>
                              <p:par>
                                <p:cTn id="68" presetID="1" presetClass="emph" presetSubtype="2" fill="hold" nodeType="afterEffect">
                                  <p:stCondLst>
                                    <p:cond delay="0"/>
                                  </p:stCondLst>
                                  <p:childTnLst>
                                    <p:animClr clrSpc="rgb" dir="cw">
                                      <p:cBhvr>
                                        <p:cTn id="69" dur="1000" fill="hold"/>
                                        <p:tgtEl>
                                          <p:spTgt spid="38"/>
                                        </p:tgtEl>
                                        <p:attrNameLst>
                                          <p:attrName>fillcolor</p:attrName>
                                        </p:attrNameLst>
                                      </p:cBhvr>
                                      <p:to>
                                        <a:srgbClr val="38EE06"/>
                                      </p:to>
                                    </p:animClr>
                                    <p:set>
                                      <p:cBhvr>
                                        <p:cTn id="70" dur="1000" fill="hold"/>
                                        <p:tgtEl>
                                          <p:spTgt spid="38"/>
                                        </p:tgtEl>
                                        <p:attrNameLst>
                                          <p:attrName>fill.type</p:attrName>
                                        </p:attrNameLst>
                                      </p:cBhvr>
                                      <p:to>
                                        <p:strVal val="solid"/>
                                      </p:to>
                                    </p:set>
                                    <p:set>
                                      <p:cBhvr>
                                        <p:cTn id="71" dur="1000" fill="hold"/>
                                        <p:tgtEl>
                                          <p:spTgt spid="38"/>
                                        </p:tgtEl>
                                        <p:attrNameLst>
                                          <p:attrName>fill.on</p:attrName>
                                        </p:attrNameLst>
                                      </p:cBhvr>
                                      <p:to>
                                        <p:strVal val="true"/>
                                      </p:to>
                                    </p:set>
                                  </p:childTnLst>
                                </p:cTn>
                              </p:par>
                            </p:childTnLst>
                          </p:cTn>
                        </p:par>
                        <p:par>
                          <p:cTn id="72" fill="hold">
                            <p:stCondLst>
                              <p:cond delay="1000"/>
                            </p:stCondLst>
                            <p:childTnLst>
                              <p:par>
                                <p:cTn id="73" presetID="7" presetClass="emph" presetSubtype="2" fill="hold" nodeType="afterEffect">
                                  <p:stCondLst>
                                    <p:cond delay="0"/>
                                  </p:stCondLst>
                                  <p:childTnLst>
                                    <p:animClr clrSpc="rgb" dir="cw">
                                      <p:cBhvr>
                                        <p:cTn id="74" dur="500" fill="hold"/>
                                        <p:tgtEl>
                                          <p:spTgt spid="48"/>
                                        </p:tgtEl>
                                        <p:attrNameLst>
                                          <p:attrName>stroke.color</p:attrName>
                                        </p:attrNameLst>
                                      </p:cBhvr>
                                      <p:to>
                                        <a:schemeClr val="accent2"/>
                                      </p:to>
                                    </p:animClr>
                                    <p:set>
                                      <p:cBhvr>
                                        <p:cTn id="75" dur="500" fill="hold"/>
                                        <p:tgtEl>
                                          <p:spTgt spid="48"/>
                                        </p:tgtEl>
                                        <p:attrNameLst>
                                          <p:attrName>stroke.on</p:attrName>
                                        </p:attrNameLst>
                                      </p:cBhvr>
                                      <p:to>
                                        <p:strVal val="true"/>
                                      </p:to>
                                    </p:set>
                                  </p:childTnLst>
                                </p:cTn>
                              </p:par>
                            </p:childTnLst>
                          </p:cTn>
                        </p:par>
                        <p:par>
                          <p:cTn id="76" fill="hold">
                            <p:stCondLst>
                              <p:cond delay="1500"/>
                            </p:stCondLst>
                            <p:childTnLst>
                              <p:par>
                                <p:cTn id="77" presetID="19" presetClass="emph" presetSubtype="0" fill="hold" grpId="0" nodeType="afterEffect">
                                  <p:stCondLst>
                                    <p:cond delay="0"/>
                                  </p:stCondLst>
                                  <p:childTnLst>
                                    <p:animClr clrSpc="rgb" dir="cw">
                                      <p:cBhvr override="childStyle">
                                        <p:cTn id="78" dur="500" fill="hold"/>
                                        <p:tgtEl>
                                          <p:spTgt spid="41"/>
                                        </p:tgtEl>
                                        <p:attrNameLst>
                                          <p:attrName>style.color</p:attrName>
                                        </p:attrNameLst>
                                      </p:cBhvr>
                                      <p:to>
                                        <a:schemeClr val="accent2"/>
                                      </p:to>
                                    </p:animClr>
                                    <p:animClr clrSpc="rgb" dir="cw">
                                      <p:cBhvr>
                                        <p:cTn id="79" dur="500" fill="hold"/>
                                        <p:tgtEl>
                                          <p:spTgt spid="41"/>
                                        </p:tgtEl>
                                        <p:attrNameLst>
                                          <p:attrName>fillcolor</p:attrName>
                                        </p:attrNameLst>
                                      </p:cBhvr>
                                      <p:to>
                                        <a:schemeClr val="accent2"/>
                                      </p:to>
                                    </p:animClr>
                                    <p:set>
                                      <p:cBhvr>
                                        <p:cTn id="80" dur="500" fill="hold"/>
                                        <p:tgtEl>
                                          <p:spTgt spid="41"/>
                                        </p:tgtEl>
                                        <p:attrNameLst>
                                          <p:attrName>fill.type</p:attrName>
                                        </p:attrNameLst>
                                      </p:cBhvr>
                                      <p:to>
                                        <p:strVal val="solid"/>
                                      </p:to>
                                    </p:set>
                                    <p:set>
                                      <p:cBhvr>
                                        <p:cTn id="81" dur="500" fill="hold"/>
                                        <p:tgtEl>
                                          <p:spTgt spid="41"/>
                                        </p:tgtEl>
                                        <p:attrNameLst>
                                          <p:attrName>fill.on</p:attrName>
                                        </p:attrNameLst>
                                      </p:cBhvr>
                                      <p:to>
                                        <p:strVal val="true"/>
                                      </p:to>
                                    </p:set>
                                  </p:childTnLst>
                                </p:cTn>
                              </p:par>
                            </p:childTnLst>
                          </p:cTn>
                        </p:par>
                        <p:par>
                          <p:cTn id="82" fill="hold">
                            <p:stCondLst>
                              <p:cond delay="2000"/>
                            </p:stCondLst>
                            <p:childTnLst>
                              <p:par>
                                <p:cTn id="83" presetID="1" presetClass="entr" presetSubtype="0" fill="hold" grpId="0" nodeType="afterEffect">
                                  <p:stCondLst>
                                    <p:cond delay="0"/>
                                  </p:stCondLst>
                                  <p:childTnLst>
                                    <p:set>
                                      <p:cBhvr>
                                        <p:cTn id="84" dur="1" fill="hold">
                                          <p:stCondLst>
                                            <p:cond delay="0"/>
                                          </p:stCondLst>
                                        </p:cTn>
                                        <p:tgtEl>
                                          <p:spTgt spid="90"/>
                                        </p:tgtEl>
                                        <p:attrNameLst>
                                          <p:attrName>style.visibility</p:attrName>
                                        </p:attrNameLst>
                                      </p:cBhvr>
                                      <p:to>
                                        <p:strVal val="visible"/>
                                      </p:to>
                                    </p:set>
                                  </p:childTnLst>
                                </p:cTn>
                              </p:par>
                            </p:childTnLst>
                          </p:cTn>
                        </p:par>
                        <p:par>
                          <p:cTn id="85" fill="hold">
                            <p:stCondLst>
                              <p:cond delay="2000"/>
                            </p:stCondLst>
                            <p:childTnLst>
                              <p:par>
                                <p:cTn id="86" presetID="7" presetClass="emph" presetSubtype="2" fill="hold" nodeType="afterEffect">
                                  <p:stCondLst>
                                    <p:cond delay="0"/>
                                  </p:stCondLst>
                                  <p:childTnLst>
                                    <p:animClr clrSpc="rgb" dir="cw">
                                      <p:cBhvr>
                                        <p:cTn id="87" dur="500" fill="hold"/>
                                        <p:tgtEl>
                                          <p:spTgt spid="46"/>
                                        </p:tgtEl>
                                        <p:attrNameLst>
                                          <p:attrName>stroke.color</p:attrName>
                                        </p:attrNameLst>
                                      </p:cBhvr>
                                      <p:to>
                                        <a:schemeClr val="accent2"/>
                                      </p:to>
                                    </p:animClr>
                                    <p:set>
                                      <p:cBhvr>
                                        <p:cTn id="88" dur="500" fill="hold"/>
                                        <p:tgtEl>
                                          <p:spTgt spid="46"/>
                                        </p:tgtEl>
                                        <p:attrNameLst>
                                          <p:attrName>stroke.on</p:attrName>
                                        </p:attrNameLst>
                                      </p:cBhvr>
                                      <p:to>
                                        <p:strVal val="true"/>
                                      </p:to>
                                    </p:set>
                                  </p:childTnLst>
                                </p:cTn>
                              </p:par>
                            </p:childTnLst>
                          </p:cTn>
                        </p:par>
                        <p:par>
                          <p:cTn id="89" fill="hold">
                            <p:stCondLst>
                              <p:cond delay="2500"/>
                            </p:stCondLst>
                            <p:childTnLst>
                              <p:par>
                                <p:cTn id="90" presetID="19" presetClass="emph" presetSubtype="0" fill="hold" grpId="0" nodeType="afterEffect">
                                  <p:stCondLst>
                                    <p:cond delay="0"/>
                                  </p:stCondLst>
                                  <p:childTnLst>
                                    <p:animClr clrSpc="rgb" dir="cw">
                                      <p:cBhvr override="childStyle">
                                        <p:cTn id="91" dur="500" fill="hold"/>
                                        <p:tgtEl>
                                          <p:spTgt spid="45"/>
                                        </p:tgtEl>
                                        <p:attrNameLst>
                                          <p:attrName>style.color</p:attrName>
                                        </p:attrNameLst>
                                      </p:cBhvr>
                                      <p:to>
                                        <a:schemeClr val="accent2"/>
                                      </p:to>
                                    </p:animClr>
                                    <p:animClr clrSpc="rgb" dir="cw">
                                      <p:cBhvr>
                                        <p:cTn id="92" dur="500" fill="hold"/>
                                        <p:tgtEl>
                                          <p:spTgt spid="45"/>
                                        </p:tgtEl>
                                        <p:attrNameLst>
                                          <p:attrName>fillcolor</p:attrName>
                                        </p:attrNameLst>
                                      </p:cBhvr>
                                      <p:to>
                                        <a:schemeClr val="accent2"/>
                                      </p:to>
                                    </p:animClr>
                                    <p:set>
                                      <p:cBhvr>
                                        <p:cTn id="93" dur="500" fill="hold"/>
                                        <p:tgtEl>
                                          <p:spTgt spid="45"/>
                                        </p:tgtEl>
                                        <p:attrNameLst>
                                          <p:attrName>fill.type</p:attrName>
                                        </p:attrNameLst>
                                      </p:cBhvr>
                                      <p:to>
                                        <p:strVal val="solid"/>
                                      </p:to>
                                    </p:set>
                                    <p:set>
                                      <p:cBhvr>
                                        <p:cTn id="94" dur="500" fill="hold"/>
                                        <p:tgtEl>
                                          <p:spTgt spid="45"/>
                                        </p:tgtEl>
                                        <p:attrNameLst>
                                          <p:attrName>fill.on</p:attrName>
                                        </p:attrNameLst>
                                      </p:cBhvr>
                                      <p:to>
                                        <p:strVal val="true"/>
                                      </p:to>
                                    </p:set>
                                  </p:childTnLst>
                                </p:cTn>
                              </p:par>
                            </p:childTnLst>
                          </p:cTn>
                        </p:par>
                        <p:par>
                          <p:cTn id="95" fill="hold">
                            <p:stCondLst>
                              <p:cond delay="3000"/>
                            </p:stCondLst>
                            <p:childTnLst>
                              <p:par>
                                <p:cTn id="96" presetID="1" presetClass="entr" presetSubtype="0" fill="hold" grpId="0" nodeType="afterEffect">
                                  <p:stCondLst>
                                    <p:cond delay="0"/>
                                  </p:stCondLst>
                                  <p:childTnLst>
                                    <p:set>
                                      <p:cBhvr>
                                        <p:cTn id="97" dur="1" fill="hold">
                                          <p:stCondLst>
                                            <p:cond delay="0"/>
                                          </p:stCondLst>
                                        </p:cTn>
                                        <p:tgtEl>
                                          <p:spTgt spid="89"/>
                                        </p:tgtEl>
                                        <p:attrNameLst>
                                          <p:attrName>style.visibility</p:attrName>
                                        </p:attrNameLst>
                                      </p:cBhvr>
                                      <p:to>
                                        <p:strVal val="visible"/>
                                      </p:to>
                                    </p:set>
                                  </p:childTnLst>
                                </p:cTn>
                              </p:par>
                            </p:childTnLst>
                          </p:cTn>
                        </p:par>
                        <p:par>
                          <p:cTn id="98" fill="hold">
                            <p:stCondLst>
                              <p:cond delay="3000"/>
                            </p:stCondLst>
                            <p:childTnLst>
                              <p:par>
                                <p:cTn id="99" presetID="1" presetClass="entr" presetSubtype="0" fill="hold" grpId="0" nodeType="afterEffect">
                                  <p:stCondLst>
                                    <p:cond delay="0"/>
                                  </p:stCondLst>
                                  <p:childTnLst>
                                    <p:set>
                                      <p:cBhvr>
                                        <p:cTn id="100" dur="1" fill="hold">
                                          <p:stCondLst>
                                            <p:cond delay="0"/>
                                          </p:stCondLst>
                                        </p:cTn>
                                        <p:tgtEl>
                                          <p:spTgt spid="9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92"/>
                                        </p:tgtEl>
                                        <p:attrNameLst>
                                          <p:attrName>style.visibility</p:attrName>
                                        </p:attrNameLst>
                                      </p:cBhvr>
                                      <p:to>
                                        <p:strVal val="visible"/>
                                      </p:to>
                                    </p:set>
                                  </p:childTnLst>
                                </p:cTn>
                              </p:par>
                            </p:childTnLst>
                          </p:cTn>
                        </p:par>
                        <p:par>
                          <p:cTn id="105" fill="hold">
                            <p:stCondLst>
                              <p:cond delay="0"/>
                            </p:stCondLst>
                            <p:childTnLst>
                              <p:par>
                                <p:cTn id="106" presetID="1" presetClass="entr" presetSubtype="0" fill="hold" grpId="0" nodeType="afterEffect">
                                  <p:stCondLst>
                                    <p:cond delay="0"/>
                                  </p:stCondLst>
                                  <p:childTnLst>
                                    <p:set>
                                      <p:cBhvr>
                                        <p:cTn id="107" dur="1" fill="hold">
                                          <p:stCondLst>
                                            <p:cond delay="0"/>
                                          </p:stCondLst>
                                        </p:cTn>
                                        <p:tgtEl>
                                          <p:spTgt spid="93"/>
                                        </p:tgtEl>
                                        <p:attrNameLst>
                                          <p:attrName>style.visibility</p:attrName>
                                        </p:attrNameLst>
                                      </p:cBhvr>
                                      <p:to>
                                        <p:strVal val="visible"/>
                                      </p:to>
                                    </p:set>
                                  </p:childTnLst>
                                </p:cTn>
                              </p:par>
                            </p:childTnLst>
                          </p:cTn>
                        </p:par>
                        <p:par>
                          <p:cTn id="108" fill="hold">
                            <p:stCondLst>
                              <p:cond delay="0"/>
                            </p:stCondLst>
                            <p:childTnLst>
                              <p:par>
                                <p:cTn id="109" presetID="7" presetClass="emph" presetSubtype="2" fill="hold" nodeType="afterEffect">
                                  <p:stCondLst>
                                    <p:cond delay="0"/>
                                  </p:stCondLst>
                                  <p:childTnLst>
                                    <p:animClr clrSpc="rgb" dir="cw">
                                      <p:cBhvr>
                                        <p:cTn id="110" dur="500" fill="hold"/>
                                        <p:tgtEl>
                                          <p:spTgt spid="60"/>
                                        </p:tgtEl>
                                        <p:attrNameLst>
                                          <p:attrName>stroke.color</p:attrName>
                                        </p:attrNameLst>
                                      </p:cBhvr>
                                      <p:to>
                                        <a:schemeClr val="accent2"/>
                                      </p:to>
                                    </p:animClr>
                                    <p:set>
                                      <p:cBhvr>
                                        <p:cTn id="111" dur="500" fill="hold"/>
                                        <p:tgtEl>
                                          <p:spTgt spid="60"/>
                                        </p:tgtEl>
                                        <p:attrNameLst>
                                          <p:attrName>stroke.on</p:attrName>
                                        </p:attrNameLst>
                                      </p:cBhvr>
                                      <p:to>
                                        <p:strVal val="true"/>
                                      </p:to>
                                    </p:set>
                                  </p:childTnLst>
                                </p:cTn>
                              </p:par>
                            </p:childTnLst>
                          </p:cTn>
                        </p:par>
                        <p:par>
                          <p:cTn id="112" fill="hold">
                            <p:stCondLst>
                              <p:cond delay="500"/>
                            </p:stCondLst>
                            <p:childTnLst>
                              <p:par>
                                <p:cTn id="113" presetID="19" presetClass="emph" presetSubtype="0" fill="hold" grpId="0" nodeType="afterEffect">
                                  <p:stCondLst>
                                    <p:cond delay="0"/>
                                  </p:stCondLst>
                                  <p:childTnLst>
                                    <p:animClr clrSpc="rgb" dir="cw">
                                      <p:cBhvr override="childStyle">
                                        <p:cTn id="114" dur="500" fill="hold"/>
                                        <p:tgtEl>
                                          <p:spTgt spid="57"/>
                                        </p:tgtEl>
                                        <p:attrNameLst>
                                          <p:attrName>style.color</p:attrName>
                                        </p:attrNameLst>
                                      </p:cBhvr>
                                      <p:to>
                                        <a:schemeClr val="accent2"/>
                                      </p:to>
                                    </p:animClr>
                                    <p:animClr clrSpc="rgb" dir="cw">
                                      <p:cBhvr>
                                        <p:cTn id="115" dur="500" fill="hold"/>
                                        <p:tgtEl>
                                          <p:spTgt spid="57"/>
                                        </p:tgtEl>
                                        <p:attrNameLst>
                                          <p:attrName>fillcolor</p:attrName>
                                        </p:attrNameLst>
                                      </p:cBhvr>
                                      <p:to>
                                        <a:schemeClr val="accent2"/>
                                      </p:to>
                                    </p:animClr>
                                    <p:set>
                                      <p:cBhvr>
                                        <p:cTn id="116" dur="500" fill="hold"/>
                                        <p:tgtEl>
                                          <p:spTgt spid="57"/>
                                        </p:tgtEl>
                                        <p:attrNameLst>
                                          <p:attrName>fill.type</p:attrName>
                                        </p:attrNameLst>
                                      </p:cBhvr>
                                      <p:to>
                                        <p:strVal val="solid"/>
                                      </p:to>
                                    </p:set>
                                    <p:set>
                                      <p:cBhvr>
                                        <p:cTn id="117" dur="500" fill="hold"/>
                                        <p:tgtEl>
                                          <p:spTgt spid="57"/>
                                        </p:tgtEl>
                                        <p:attrNameLst>
                                          <p:attrName>fill.on</p:attrName>
                                        </p:attrNameLst>
                                      </p:cBhvr>
                                      <p:to>
                                        <p:strVal val="true"/>
                                      </p:to>
                                    </p:set>
                                  </p:childTnLst>
                                </p:cTn>
                              </p:par>
                            </p:childTnLst>
                          </p:cTn>
                        </p:par>
                        <p:par>
                          <p:cTn id="118" fill="hold">
                            <p:stCondLst>
                              <p:cond delay="1000"/>
                            </p:stCondLst>
                            <p:childTnLst>
                              <p:par>
                                <p:cTn id="119" presetID="1" presetClass="entr" presetSubtype="0" fill="hold" grpId="0" nodeType="afterEffect">
                                  <p:stCondLst>
                                    <p:cond delay="0"/>
                                  </p:stCondLst>
                                  <p:childTnLst>
                                    <p:set>
                                      <p:cBhvr>
                                        <p:cTn id="120" dur="1" fill="hold">
                                          <p:stCondLst>
                                            <p:cond delay="0"/>
                                          </p:stCondLst>
                                        </p:cTn>
                                        <p:tgtEl>
                                          <p:spTgt spid="96"/>
                                        </p:tgtEl>
                                        <p:attrNameLst>
                                          <p:attrName>style.visibility</p:attrName>
                                        </p:attrNameLst>
                                      </p:cBhvr>
                                      <p:to>
                                        <p:strVal val="visible"/>
                                      </p:to>
                                    </p:set>
                                  </p:childTnLst>
                                </p:cTn>
                              </p:par>
                            </p:childTnLst>
                          </p:cTn>
                        </p:par>
                        <p:par>
                          <p:cTn id="121" fill="hold">
                            <p:stCondLst>
                              <p:cond delay="1000"/>
                            </p:stCondLst>
                            <p:childTnLst>
                              <p:par>
                                <p:cTn id="122" presetID="1" presetClass="entr" presetSubtype="0" fill="hold" grpId="0" nodeType="afterEffect">
                                  <p:stCondLst>
                                    <p:cond delay="0"/>
                                  </p:stCondLst>
                                  <p:childTnLst>
                                    <p:set>
                                      <p:cBhvr>
                                        <p:cTn id="123" dur="1" fill="hold">
                                          <p:stCondLst>
                                            <p:cond delay="0"/>
                                          </p:stCondLst>
                                        </p:cTn>
                                        <p:tgtEl>
                                          <p:spTgt spid="97"/>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98"/>
                                        </p:tgtEl>
                                        <p:attrNameLst>
                                          <p:attrName>style.visibility</p:attrName>
                                        </p:attrNameLst>
                                      </p:cBhvr>
                                      <p:to>
                                        <p:strVal val="visible"/>
                                      </p:to>
                                    </p:set>
                                  </p:childTnLst>
                                </p:cTn>
                              </p:par>
                            </p:childTnLst>
                          </p:cTn>
                        </p:par>
                        <p:par>
                          <p:cTn id="128" fill="hold">
                            <p:stCondLst>
                              <p:cond delay="0"/>
                            </p:stCondLst>
                            <p:childTnLst>
                              <p:par>
                                <p:cTn id="129" presetID="1" presetClass="emph" presetSubtype="2" fill="hold" nodeType="afterEffect">
                                  <p:stCondLst>
                                    <p:cond delay="0"/>
                                  </p:stCondLst>
                                  <p:childTnLst>
                                    <p:animClr clrSpc="rgb" dir="cw">
                                      <p:cBhvr>
                                        <p:cTn id="130" dur="500" fill="hold"/>
                                        <p:tgtEl>
                                          <p:spTgt spid="57"/>
                                        </p:tgtEl>
                                        <p:attrNameLst>
                                          <p:attrName>fillcolor</p:attrName>
                                        </p:attrNameLst>
                                      </p:cBhvr>
                                      <p:to>
                                        <a:srgbClr val="38EE06"/>
                                      </p:to>
                                    </p:animClr>
                                    <p:set>
                                      <p:cBhvr>
                                        <p:cTn id="131" dur="500" fill="hold"/>
                                        <p:tgtEl>
                                          <p:spTgt spid="57"/>
                                        </p:tgtEl>
                                        <p:attrNameLst>
                                          <p:attrName>fill.type</p:attrName>
                                        </p:attrNameLst>
                                      </p:cBhvr>
                                      <p:to>
                                        <p:strVal val="solid"/>
                                      </p:to>
                                    </p:set>
                                    <p:set>
                                      <p:cBhvr>
                                        <p:cTn id="132" dur="500" fill="hold"/>
                                        <p:tgtEl>
                                          <p:spTgt spid="57"/>
                                        </p:tgtEl>
                                        <p:attrNameLst>
                                          <p:attrName>fill.on</p:attrName>
                                        </p:attrNameLst>
                                      </p:cBhvr>
                                      <p:to>
                                        <p:strVal val="true"/>
                                      </p:to>
                                    </p:set>
                                  </p:childTnLst>
                                </p:cTn>
                              </p:par>
                            </p:childTnLst>
                          </p:cTn>
                        </p:par>
                        <p:par>
                          <p:cTn id="133" fill="hold">
                            <p:stCondLst>
                              <p:cond delay="500"/>
                            </p:stCondLst>
                            <p:childTnLst>
                              <p:par>
                                <p:cTn id="134" presetID="1" presetClass="entr" presetSubtype="0" fill="hold" grpId="0" nodeType="afterEffect">
                                  <p:stCondLst>
                                    <p:cond delay="0"/>
                                  </p:stCondLst>
                                  <p:childTnLst>
                                    <p:set>
                                      <p:cBhvr>
                                        <p:cTn id="135" dur="1" fill="hold">
                                          <p:stCondLst>
                                            <p:cond delay="0"/>
                                          </p:stCondLst>
                                        </p:cTn>
                                        <p:tgtEl>
                                          <p:spTgt spid="99"/>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102"/>
                                        </p:tgtEl>
                                        <p:attrNameLst>
                                          <p:attrName>style.visibility</p:attrName>
                                        </p:attrNameLst>
                                      </p:cBhvr>
                                      <p:to>
                                        <p:strVal val="visible"/>
                                      </p:to>
                                    </p:set>
                                  </p:childTnLst>
                                </p:cTn>
                              </p:par>
                            </p:childTnLst>
                          </p:cTn>
                        </p:par>
                        <p:par>
                          <p:cTn id="140" fill="hold">
                            <p:stCondLst>
                              <p:cond delay="0"/>
                            </p:stCondLst>
                            <p:childTnLst>
                              <p:par>
                                <p:cTn id="141" presetID="1" presetClass="emph" presetSubtype="2" fill="hold" nodeType="afterEffect">
                                  <p:stCondLst>
                                    <p:cond delay="0"/>
                                  </p:stCondLst>
                                  <p:childTnLst>
                                    <p:animClr clrSpc="rgb" dir="cw">
                                      <p:cBhvr>
                                        <p:cTn id="142" dur="500" fill="hold"/>
                                        <p:tgtEl>
                                          <p:spTgt spid="41"/>
                                        </p:tgtEl>
                                        <p:attrNameLst>
                                          <p:attrName>fillcolor</p:attrName>
                                        </p:attrNameLst>
                                      </p:cBhvr>
                                      <p:to>
                                        <a:srgbClr val="38EE06"/>
                                      </p:to>
                                    </p:animClr>
                                    <p:set>
                                      <p:cBhvr>
                                        <p:cTn id="143" dur="500" fill="hold"/>
                                        <p:tgtEl>
                                          <p:spTgt spid="41"/>
                                        </p:tgtEl>
                                        <p:attrNameLst>
                                          <p:attrName>fill.type</p:attrName>
                                        </p:attrNameLst>
                                      </p:cBhvr>
                                      <p:to>
                                        <p:strVal val="solid"/>
                                      </p:to>
                                    </p:set>
                                    <p:set>
                                      <p:cBhvr>
                                        <p:cTn id="144" dur="500" fill="hold"/>
                                        <p:tgtEl>
                                          <p:spTgt spid="41"/>
                                        </p:tgtEl>
                                        <p:attrNameLst>
                                          <p:attrName>fill.on</p:attrName>
                                        </p:attrNameLst>
                                      </p:cBhvr>
                                      <p:to>
                                        <p:strVal val="true"/>
                                      </p:to>
                                    </p:set>
                                  </p:childTnLst>
                                </p:cTn>
                              </p:par>
                            </p:childTnLst>
                          </p:cTn>
                        </p:par>
                        <p:par>
                          <p:cTn id="145" fill="hold">
                            <p:stCondLst>
                              <p:cond delay="500"/>
                            </p:stCondLst>
                            <p:childTnLst>
                              <p:par>
                                <p:cTn id="146" presetID="1" presetClass="entr" presetSubtype="0" fill="hold" grpId="0" nodeType="afterEffect">
                                  <p:stCondLst>
                                    <p:cond delay="0"/>
                                  </p:stCondLst>
                                  <p:childTnLst>
                                    <p:set>
                                      <p:cBhvr>
                                        <p:cTn id="147" dur="1" fill="hold">
                                          <p:stCondLst>
                                            <p:cond delay="0"/>
                                          </p:stCondLst>
                                        </p:cTn>
                                        <p:tgtEl>
                                          <p:spTgt spid="103"/>
                                        </p:tgtEl>
                                        <p:attrNameLst>
                                          <p:attrName>style.visibility</p:attrName>
                                        </p:attrNameLst>
                                      </p:cBhvr>
                                      <p:to>
                                        <p:strVal val="visible"/>
                                      </p:to>
                                    </p:set>
                                  </p:childTnLst>
                                </p:cTn>
                              </p:par>
                            </p:childTnLst>
                          </p:cTn>
                        </p:par>
                        <p:par>
                          <p:cTn id="148" fill="hold">
                            <p:stCondLst>
                              <p:cond delay="500"/>
                            </p:stCondLst>
                            <p:childTnLst>
                              <p:par>
                                <p:cTn id="149" presetID="1" presetClass="emph" presetSubtype="2" fill="hold" nodeType="afterEffect">
                                  <p:stCondLst>
                                    <p:cond delay="0"/>
                                  </p:stCondLst>
                                  <p:childTnLst>
                                    <p:animClr clrSpc="rgb" dir="cw">
                                      <p:cBhvr>
                                        <p:cTn id="150" dur="500" fill="hold"/>
                                        <p:tgtEl>
                                          <p:spTgt spid="39"/>
                                        </p:tgtEl>
                                        <p:attrNameLst>
                                          <p:attrName>fillcolor</p:attrName>
                                        </p:attrNameLst>
                                      </p:cBhvr>
                                      <p:to>
                                        <a:srgbClr val="38EE06"/>
                                      </p:to>
                                    </p:animClr>
                                    <p:set>
                                      <p:cBhvr>
                                        <p:cTn id="151" dur="500" fill="hold"/>
                                        <p:tgtEl>
                                          <p:spTgt spid="39"/>
                                        </p:tgtEl>
                                        <p:attrNameLst>
                                          <p:attrName>fill.type</p:attrName>
                                        </p:attrNameLst>
                                      </p:cBhvr>
                                      <p:to>
                                        <p:strVal val="solid"/>
                                      </p:to>
                                    </p:set>
                                    <p:set>
                                      <p:cBhvr>
                                        <p:cTn id="152" dur="500" fill="hold"/>
                                        <p:tgtEl>
                                          <p:spTgt spid="39"/>
                                        </p:tgtEl>
                                        <p:attrNameLst>
                                          <p:attrName>fill.on</p:attrName>
                                        </p:attrNameLst>
                                      </p:cBhvr>
                                      <p:to>
                                        <p:strVal val="true"/>
                                      </p:to>
                                    </p:set>
                                  </p:childTnLst>
                                </p:cTn>
                              </p:par>
                            </p:childTnLst>
                          </p:cTn>
                        </p:par>
                        <p:par>
                          <p:cTn id="153" fill="hold">
                            <p:stCondLst>
                              <p:cond delay="1000"/>
                            </p:stCondLst>
                            <p:childTnLst>
                              <p:par>
                                <p:cTn id="154" presetID="7" presetClass="emph" presetSubtype="2" fill="hold" nodeType="afterEffect">
                                  <p:stCondLst>
                                    <p:cond delay="0"/>
                                  </p:stCondLst>
                                  <p:childTnLst>
                                    <p:animClr clrSpc="rgb" dir="cw">
                                      <p:cBhvr>
                                        <p:cTn id="155" dur="500" fill="hold"/>
                                        <p:tgtEl>
                                          <p:spTgt spid="54"/>
                                        </p:tgtEl>
                                        <p:attrNameLst>
                                          <p:attrName>stroke.color</p:attrName>
                                        </p:attrNameLst>
                                      </p:cBhvr>
                                      <p:to>
                                        <a:schemeClr val="accent2"/>
                                      </p:to>
                                    </p:animClr>
                                    <p:set>
                                      <p:cBhvr>
                                        <p:cTn id="156" dur="500" fill="hold"/>
                                        <p:tgtEl>
                                          <p:spTgt spid="54"/>
                                        </p:tgtEl>
                                        <p:attrNameLst>
                                          <p:attrName>stroke.on</p:attrName>
                                        </p:attrNameLst>
                                      </p:cBhvr>
                                      <p:to>
                                        <p:strVal val="true"/>
                                      </p:to>
                                    </p:set>
                                  </p:childTnLst>
                                </p:cTn>
                              </p:par>
                            </p:childTnLst>
                          </p:cTn>
                        </p:par>
                        <p:par>
                          <p:cTn id="157" fill="hold">
                            <p:stCondLst>
                              <p:cond delay="1500"/>
                            </p:stCondLst>
                            <p:childTnLst>
                              <p:par>
                                <p:cTn id="158" presetID="19" presetClass="emph" presetSubtype="0" fill="hold" grpId="0" nodeType="afterEffect">
                                  <p:stCondLst>
                                    <p:cond delay="0"/>
                                  </p:stCondLst>
                                  <p:childTnLst>
                                    <p:animClr clrSpc="rgb" dir="cw">
                                      <p:cBhvr override="childStyle">
                                        <p:cTn id="159" dur="500" fill="hold"/>
                                        <p:tgtEl>
                                          <p:spTgt spid="42"/>
                                        </p:tgtEl>
                                        <p:attrNameLst>
                                          <p:attrName>style.color</p:attrName>
                                        </p:attrNameLst>
                                      </p:cBhvr>
                                      <p:to>
                                        <a:schemeClr val="accent2"/>
                                      </p:to>
                                    </p:animClr>
                                    <p:animClr clrSpc="rgb" dir="cw">
                                      <p:cBhvr>
                                        <p:cTn id="160" dur="500" fill="hold"/>
                                        <p:tgtEl>
                                          <p:spTgt spid="42"/>
                                        </p:tgtEl>
                                        <p:attrNameLst>
                                          <p:attrName>fillcolor</p:attrName>
                                        </p:attrNameLst>
                                      </p:cBhvr>
                                      <p:to>
                                        <a:schemeClr val="accent2"/>
                                      </p:to>
                                    </p:animClr>
                                    <p:set>
                                      <p:cBhvr>
                                        <p:cTn id="161" dur="500" fill="hold"/>
                                        <p:tgtEl>
                                          <p:spTgt spid="42"/>
                                        </p:tgtEl>
                                        <p:attrNameLst>
                                          <p:attrName>fill.type</p:attrName>
                                        </p:attrNameLst>
                                      </p:cBhvr>
                                      <p:to>
                                        <p:strVal val="solid"/>
                                      </p:to>
                                    </p:set>
                                    <p:set>
                                      <p:cBhvr>
                                        <p:cTn id="162" dur="500" fill="hold"/>
                                        <p:tgtEl>
                                          <p:spTgt spid="42"/>
                                        </p:tgtEl>
                                        <p:attrNameLst>
                                          <p:attrName>fill.on</p:attrName>
                                        </p:attrNameLst>
                                      </p:cBhvr>
                                      <p:to>
                                        <p:strVal val="true"/>
                                      </p:to>
                                    </p:set>
                                  </p:childTnLst>
                                </p:cTn>
                              </p:par>
                            </p:childTnLst>
                          </p:cTn>
                        </p:par>
                        <p:par>
                          <p:cTn id="163" fill="hold">
                            <p:stCondLst>
                              <p:cond delay="2000"/>
                            </p:stCondLst>
                            <p:childTnLst>
                              <p:par>
                                <p:cTn id="164" presetID="1" presetClass="entr" presetSubtype="0" fill="hold" grpId="0" nodeType="afterEffect">
                                  <p:stCondLst>
                                    <p:cond delay="0"/>
                                  </p:stCondLst>
                                  <p:childTnLst>
                                    <p:set>
                                      <p:cBhvr>
                                        <p:cTn id="165" dur="1" fill="hold">
                                          <p:stCondLst>
                                            <p:cond delay="0"/>
                                          </p:stCondLst>
                                        </p:cTn>
                                        <p:tgtEl>
                                          <p:spTgt spid="61"/>
                                        </p:tgtEl>
                                        <p:attrNameLst>
                                          <p:attrName>style.visibility</p:attrName>
                                        </p:attrNameLst>
                                      </p:cBhvr>
                                      <p:to>
                                        <p:strVal val="visible"/>
                                      </p:to>
                                    </p:set>
                                  </p:childTnLst>
                                </p:cTn>
                              </p:par>
                            </p:childTnLst>
                          </p:cTn>
                        </p:par>
                        <p:par>
                          <p:cTn id="166" fill="hold">
                            <p:stCondLst>
                              <p:cond delay="2000"/>
                            </p:stCondLst>
                            <p:childTnLst>
                              <p:par>
                                <p:cTn id="167" presetID="1" presetClass="emph" presetSubtype="2" fill="hold" nodeType="afterEffect">
                                  <p:stCondLst>
                                    <p:cond delay="0"/>
                                  </p:stCondLst>
                                  <p:childTnLst>
                                    <p:animClr clrSpc="rgb" dir="cw">
                                      <p:cBhvr>
                                        <p:cTn id="168" dur="500" fill="hold"/>
                                        <p:tgtEl>
                                          <p:spTgt spid="39"/>
                                        </p:tgtEl>
                                        <p:attrNameLst>
                                          <p:attrName>fillcolor</p:attrName>
                                        </p:attrNameLst>
                                      </p:cBhvr>
                                      <p:to>
                                        <a:srgbClr val="38EE06"/>
                                      </p:to>
                                    </p:animClr>
                                    <p:set>
                                      <p:cBhvr>
                                        <p:cTn id="169" dur="500" fill="hold"/>
                                        <p:tgtEl>
                                          <p:spTgt spid="39"/>
                                        </p:tgtEl>
                                        <p:attrNameLst>
                                          <p:attrName>fill.type</p:attrName>
                                        </p:attrNameLst>
                                      </p:cBhvr>
                                      <p:to>
                                        <p:strVal val="solid"/>
                                      </p:to>
                                    </p:set>
                                    <p:set>
                                      <p:cBhvr>
                                        <p:cTn id="170" dur="500" fill="hold"/>
                                        <p:tgtEl>
                                          <p:spTgt spid="39"/>
                                        </p:tgtEl>
                                        <p:attrNameLst>
                                          <p:attrName>fill.on</p:attrName>
                                        </p:attrNameLst>
                                      </p:cBhvr>
                                      <p:to>
                                        <p:strVal val="true"/>
                                      </p:to>
                                    </p:set>
                                  </p:childTnLst>
                                </p:cTn>
                              </p:par>
                            </p:childTnLst>
                          </p:cTn>
                        </p:par>
                        <p:par>
                          <p:cTn id="171" fill="hold">
                            <p:stCondLst>
                              <p:cond delay="2500"/>
                            </p:stCondLst>
                            <p:childTnLst>
                              <p:par>
                                <p:cTn id="172" presetID="1" presetClass="entr" presetSubtype="0" fill="hold" grpId="0" nodeType="afterEffect">
                                  <p:stCondLst>
                                    <p:cond delay="0"/>
                                  </p:stCondLst>
                                  <p:childTnLst>
                                    <p:set>
                                      <p:cBhvr>
                                        <p:cTn id="173" dur="1" fill="hold">
                                          <p:stCondLst>
                                            <p:cond delay="0"/>
                                          </p:stCondLst>
                                        </p:cTn>
                                        <p:tgtEl>
                                          <p:spTgt spid="105"/>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grpId="0" nodeType="clickEffect">
                                  <p:stCondLst>
                                    <p:cond delay="0"/>
                                  </p:stCondLst>
                                  <p:childTnLst>
                                    <p:set>
                                      <p:cBhvr>
                                        <p:cTn id="177" dur="1" fill="hold">
                                          <p:stCondLst>
                                            <p:cond delay="0"/>
                                          </p:stCondLst>
                                        </p:cTn>
                                        <p:tgtEl>
                                          <p:spTgt spid="108"/>
                                        </p:tgtEl>
                                        <p:attrNameLst>
                                          <p:attrName>style.visibility</p:attrName>
                                        </p:attrNameLst>
                                      </p:cBhvr>
                                      <p:to>
                                        <p:strVal val="visible"/>
                                      </p:to>
                                    </p:set>
                                  </p:childTnLst>
                                </p:cTn>
                              </p:par>
                            </p:childTnLst>
                          </p:cTn>
                        </p:par>
                        <p:par>
                          <p:cTn id="178" fill="hold">
                            <p:stCondLst>
                              <p:cond delay="0"/>
                            </p:stCondLst>
                            <p:childTnLst>
                              <p:par>
                                <p:cTn id="179" presetID="1" presetClass="emph" presetSubtype="2" fill="hold" nodeType="afterEffect">
                                  <p:stCondLst>
                                    <p:cond delay="0"/>
                                  </p:stCondLst>
                                  <p:childTnLst>
                                    <p:animClr clrSpc="rgb" dir="cw">
                                      <p:cBhvr>
                                        <p:cTn id="180" dur="500" fill="hold"/>
                                        <p:tgtEl>
                                          <p:spTgt spid="42"/>
                                        </p:tgtEl>
                                        <p:attrNameLst>
                                          <p:attrName>fillcolor</p:attrName>
                                        </p:attrNameLst>
                                      </p:cBhvr>
                                      <p:to>
                                        <a:srgbClr val="38EE06"/>
                                      </p:to>
                                    </p:animClr>
                                    <p:set>
                                      <p:cBhvr>
                                        <p:cTn id="181" dur="500" fill="hold"/>
                                        <p:tgtEl>
                                          <p:spTgt spid="42"/>
                                        </p:tgtEl>
                                        <p:attrNameLst>
                                          <p:attrName>fill.type</p:attrName>
                                        </p:attrNameLst>
                                      </p:cBhvr>
                                      <p:to>
                                        <p:strVal val="solid"/>
                                      </p:to>
                                    </p:set>
                                    <p:set>
                                      <p:cBhvr>
                                        <p:cTn id="182" dur="500" fill="hold"/>
                                        <p:tgtEl>
                                          <p:spTgt spid="42"/>
                                        </p:tgtEl>
                                        <p:attrNameLst>
                                          <p:attrName>fill.on</p:attrName>
                                        </p:attrNameLst>
                                      </p:cBhvr>
                                      <p:to>
                                        <p:strVal val="true"/>
                                      </p:to>
                                    </p:set>
                                  </p:childTnLst>
                                </p:cTn>
                              </p:par>
                            </p:childTnLst>
                          </p:cTn>
                        </p:par>
                        <p:par>
                          <p:cTn id="183" fill="hold">
                            <p:stCondLst>
                              <p:cond delay="500"/>
                            </p:stCondLst>
                            <p:childTnLst>
                              <p:par>
                                <p:cTn id="184" presetID="1" presetClass="emph" presetSubtype="2" fill="hold" nodeType="afterEffect">
                                  <p:stCondLst>
                                    <p:cond delay="0"/>
                                  </p:stCondLst>
                                  <p:childTnLst>
                                    <p:animClr clrSpc="rgb" dir="cw">
                                      <p:cBhvr>
                                        <p:cTn id="185" dur="500" fill="hold"/>
                                        <p:tgtEl>
                                          <p:spTgt spid="40"/>
                                        </p:tgtEl>
                                        <p:attrNameLst>
                                          <p:attrName>fillcolor</p:attrName>
                                        </p:attrNameLst>
                                      </p:cBhvr>
                                      <p:to>
                                        <a:srgbClr val="38EE06"/>
                                      </p:to>
                                    </p:animClr>
                                    <p:set>
                                      <p:cBhvr>
                                        <p:cTn id="186" dur="500" fill="hold"/>
                                        <p:tgtEl>
                                          <p:spTgt spid="40"/>
                                        </p:tgtEl>
                                        <p:attrNameLst>
                                          <p:attrName>fill.type</p:attrName>
                                        </p:attrNameLst>
                                      </p:cBhvr>
                                      <p:to>
                                        <p:strVal val="solid"/>
                                      </p:to>
                                    </p:set>
                                    <p:set>
                                      <p:cBhvr>
                                        <p:cTn id="187" dur="500" fill="hold"/>
                                        <p:tgtEl>
                                          <p:spTgt spid="40"/>
                                        </p:tgtEl>
                                        <p:attrNameLst>
                                          <p:attrName>fill.on</p:attrName>
                                        </p:attrNameLst>
                                      </p:cBhvr>
                                      <p:to>
                                        <p:strVal val="true"/>
                                      </p:to>
                                    </p:set>
                                  </p:childTnLst>
                                </p:cTn>
                              </p:par>
                            </p:childTnLst>
                          </p:cTn>
                        </p:par>
                      </p:childTnLst>
                    </p:cTn>
                  </p:par>
                  <p:par>
                    <p:cTn id="188" fill="hold">
                      <p:stCondLst>
                        <p:cond delay="indefinite"/>
                      </p:stCondLst>
                      <p:childTnLst>
                        <p:par>
                          <p:cTn id="189" fill="hold">
                            <p:stCondLst>
                              <p:cond delay="0"/>
                            </p:stCondLst>
                            <p:childTnLst>
                              <p:par>
                                <p:cTn id="190" presetID="1" presetClass="emph" presetSubtype="2" fill="hold" nodeType="clickEffect">
                                  <p:stCondLst>
                                    <p:cond delay="0"/>
                                  </p:stCondLst>
                                  <p:childTnLst>
                                    <p:animClr clrSpc="rgb" dir="cw">
                                      <p:cBhvr>
                                        <p:cTn id="191" dur="2000" fill="hold"/>
                                        <p:tgtEl>
                                          <p:spTgt spid="105"/>
                                        </p:tgtEl>
                                        <p:attrNameLst>
                                          <p:attrName>fillcolor</p:attrName>
                                        </p:attrNameLst>
                                      </p:cBhvr>
                                      <p:to>
                                        <a:srgbClr val="7030A0"/>
                                      </p:to>
                                    </p:animClr>
                                    <p:set>
                                      <p:cBhvr>
                                        <p:cTn id="192" dur="2000" fill="hold"/>
                                        <p:tgtEl>
                                          <p:spTgt spid="105"/>
                                        </p:tgtEl>
                                        <p:attrNameLst>
                                          <p:attrName>fill.type</p:attrName>
                                        </p:attrNameLst>
                                      </p:cBhvr>
                                      <p:to>
                                        <p:strVal val="solid"/>
                                      </p:to>
                                    </p:set>
                                    <p:set>
                                      <p:cBhvr>
                                        <p:cTn id="193" dur="2000" fill="hold"/>
                                        <p:tgtEl>
                                          <p:spTgt spid="105"/>
                                        </p:tgtEl>
                                        <p:attrNameLst>
                                          <p:attrName>fill.on</p:attrName>
                                        </p:attrNameLst>
                                      </p:cBhvr>
                                      <p:to>
                                        <p:strVal val="true"/>
                                      </p:to>
                                    </p:set>
                                  </p:childTnLst>
                                </p:cTn>
                              </p:par>
                            </p:childTnLst>
                          </p:cTn>
                        </p:par>
                      </p:childTnLst>
                    </p:cTn>
                  </p:par>
                  <p:par>
                    <p:cTn id="194" fill="hold">
                      <p:stCondLst>
                        <p:cond delay="indefinite"/>
                      </p:stCondLst>
                      <p:childTnLst>
                        <p:par>
                          <p:cTn id="195" fill="hold">
                            <p:stCondLst>
                              <p:cond delay="0"/>
                            </p:stCondLst>
                            <p:childTnLst>
                              <p:par>
                                <p:cTn id="196" presetID="1" presetClass="emph" presetSubtype="2" fill="hold" nodeType="clickEffect">
                                  <p:stCondLst>
                                    <p:cond delay="0"/>
                                  </p:stCondLst>
                                  <p:childTnLst>
                                    <p:animClr clrSpc="rgb" dir="cw">
                                      <p:cBhvr>
                                        <p:cTn id="197" dur="2000" fill="hold"/>
                                        <p:tgtEl>
                                          <p:spTgt spid="91"/>
                                        </p:tgtEl>
                                        <p:attrNameLst>
                                          <p:attrName>fillcolor</p:attrName>
                                        </p:attrNameLst>
                                      </p:cBhvr>
                                      <p:to>
                                        <a:srgbClr val="7030A0"/>
                                      </p:to>
                                    </p:animClr>
                                    <p:set>
                                      <p:cBhvr>
                                        <p:cTn id="198" dur="2000" fill="hold"/>
                                        <p:tgtEl>
                                          <p:spTgt spid="91"/>
                                        </p:tgtEl>
                                        <p:attrNameLst>
                                          <p:attrName>fill.type</p:attrName>
                                        </p:attrNameLst>
                                      </p:cBhvr>
                                      <p:to>
                                        <p:strVal val="solid"/>
                                      </p:to>
                                    </p:set>
                                    <p:set>
                                      <p:cBhvr>
                                        <p:cTn id="199" dur="2000" fill="hold"/>
                                        <p:tgtEl>
                                          <p:spTgt spid="91"/>
                                        </p:tgtEl>
                                        <p:attrNameLst>
                                          <p:attrName>fill.on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1" presetClass="emph" presetSubtype="2" fill="hold" nodeType="clickEffect">
                                  <p:stCondLst>
                                    <p:cond delay="0"/>
                                  </p:stCondLst>
                                  <p:childTnLst>
                                    <p:animClr clrSpc="rgb" dir="cw">
                                      <p:cBhvr>
                                        <p:cTn id="203" dur="2000" fill="hold"/>
                                        <p:tgtEl>
                                          <p:spTgt spid="84"/>
                                        </p:tgtEl>
                                        <p:attrNameLst>
                                          <p:attrName>fillcolor</p:attrName>
                                        </p:attrNameLst>
                                      </p:cBhvr>
                                      <p:to>
                                        <a:srgbClr val="7030A0"/>
                                      </p:to>
                                    </p:animClr>
                                    <p:set>
                                      <p:cBhvr>
                                        <p:cTn id="204" dur="2000" fill="hold"/>
                                        <p:tgtEl>
                                          <p:spTgt spid="84"/>
                                        </p:tgtEl>
                                        <p:attrNameLst>
                                          <p:attrName>fill.type</p:attrName>
                                        </p:attrNameLst>
                                      </p:cBhvr>
                                      <p:to>
                                        <p:strVal val="solid"/>
                                      </p:to>
                                    </p:set>
                                    <p:set>
                                      <p:cBhvr>
                                        <p:cTn id="205" dur="2000" fill="hold"/>
                                        <p:tgtEl>
                                          <p:spTgt spid="84"/>
                                        </p:tgtEl>
                                        <p:attrNameLst>
                                          <p:attrName>fill.on</p:attrName>
                                        </p:attrNameLst>
                                      </p:cBhvr>
                                      <p:to>
                                        <p:strVal val="true"/>
                                      </p:to>
                                    </p:set>
                                  </p:childTnLst>
                                </p:cTn>
                              </p:par>
                            </p:childTnLst>
                          </p:cTn>
                        </p:par>
                      </p:childTnLst>
                    </p:cTn>
                  </p:par>
                  <p:par>
                    <p:cTn id="206" fill="hold">
                      <p:stCondLst>
                        <p:cond delay="indefinite"/>
                      </p:stCondLst>
                      <p:childTnLst>
                        <p:par>
                          <p:cTn id="207" fill="hold">
                            <p:stCondLst>
                              <p:cond delay="0"/>
                            </p:stCondLst>
                            <p:childTnLst>
                              <p:par>
                                <p:cTn id="208" presetID="1" presetClass="emph" presetSubtype="2" fill="hold" nodeType="clickEffect">
                                  <p:stCondLst>
                                    <p:cond delay="0"/>
                                  </p:stCondLst>
                                  <p:childTnLst>
                                    <p:animClr clrSpc="rgb" dir="cw">
                                      <p:cBhvr>
                                        <p:cTn id="209" dur="2000" fill="hold"/>
                                        <p:tgtEl>
                                          <p:spTgt spid="42"/>
                                        </p:tgtEl>
                                        <p:attrNameLst>
                                          <p:attrName>fillcolor</p:attrName>
                                        </p:attrNameLst>
                                      </p:cBhvr>
                                      <p:to>
                                        <a:srgbClr val="FF0000"/>
                                      </p:to>
                                    </p:animClr>
                                    <p:set>
                                      <p:cBhvr>
                                        <p:cTn id="210" dur="2000" fill="hold"/>
                                        <p:tgtEl>
                                          <p:spTgt spid="42"/>
                                        </p:tgtEl>
                                        <p:attrNameLst>
                                          <p:attrName>fill.type</p:attrName>
                                        </p:attrNameLst>
                                      </p:cBhvr>
                                      <p:to>
                                        <p:strVal val="solid"/>
                                      </p:to>
                                    </p:set>
                                    <p:set>
                                      <p:cBhvr>
                                        <p:cTn id="211" dur="2000" fill="hold"/>
                                        <p:tgtEl>
                                          <p:spTgt spid="42"/>
                                        </p:tgtEl>
                                        <p:attrNameLst>
                                          <p:attrName>fill.on</p:attrName>
                                        </p:attrNameLst>
                                      </p:cBhvr>
                                      <p:to>
                                        <p:strVal val="true"/>
                                      </p:to>
                                    </p:set>
                                  </p:childTnLst>
                                </p:cTn>
                              </p:par>
                            </p:childTnLst>
                          </p:cTn>
                        </p:par>
                      </p:childTnLst>
                    </p:cTn>
                  </p:par>
                  <p:par>
                    <p:cTn id="212" fill="hold">
                      <p:stCondLst>
                        <p:cond delay="indefinite"/>
                      </p:stCondLst>
                      <p:childTnLst>
                        <p:par>
                          <p:cTn id="213" fill="hold">
                            <p:stCondLst>
                              <p:cond delay="0"/>
                            </p:stCondLst>
                            <p:childTnLst>
                              <p:par>
                                <p:cTn id="214" presetID="7" presetClass="emph" presetSubtype="2" fill="hold" nodeType="clickEffect">
                                  <p:stCondLst>
                                    <p:cond delay="0"/>
                                  </p:stCondLst>
                                  <p:childTnLst>
                                    <p:animClr clrSpc="rgb" dir="cw">
                                      <p:cBhvr>
                                        <p:cTn id="215" dur="2000" fill="hold"/>
                                        <p:tgtEl>
                                          <p:spTgt spid="54"/>
                                        </p:tgtEl>
                                        <p:attrNameLst>
                                          <p:attrName>stroke.color</p:attrName>
                                        </p:attrNameLst>
                                      </p:cBhvr>
                                      <p:to>
                                        <a:srgbClr val="002060"/>
                                      </p:to>
                                    </p:animClr>
                                    <p:set>
                                      <p:cBhvr>
                                        <p:cTn id="216" dur="2000" fill="hold"/>
                                        <p:tgtEl>
                                          <p:spTgt spid="54"/>
                                        </p:tgtEl>
                                        <p:attrNameLst>
                                          <p:attrName>stroke.on</p:attrName>
                                        </p:attrNameLst>
                                      </p:cBhvr>
                                      <p:to>
                                        <p:strVal val="true"/>
                                      </p:to>
                                    </p:set>
                                  </p:childTnLst>
                                </p:cTn>
                              </p:par>
                            </p:childTnLst>
                          </p:cTn>
                        </p:par>
                      </p:childTnLst>
                    </p:cTn>
                  </p:par>
                  <p:par>
                    <p:cTn id="217" fill="hold">
                      <p:stCondLst>
                        <p:cond delay="indefinite"/>
                      </p:stCondLst>
                      <p:childTnLst>
                        <p:par>
                          <p:cTn id="218" fill="hold">
                            <p:stCondLst>
                              <p:cond delay="0"/>
                            </p:stCondLst>
                            <p:childTnLst>
                              <p:par>
                                <p:cTn id="219" presetID="1" presetClass="emph" presetSubtype="2" fill="hold" nodeType="clickEffect">
                                  <p:stCondLst>
                                    <p:cond delay="0"/>
                                  </p:stCondLst>
                                  <p:childTnLst>
                                    <p:animClr clrSpc="rgb" dir="cw">
                                      <p:cBhvr>
                                        <p:cTn id="220" dur="2000" fill="hold"/>
                                        <p:tgtEl>
                                          <p:spTgt spid="41"/>
                                        </p:tgtEl>
                                        <p:attrNameLst>
                                          <p:attrName>fillcolor</p:attrName>
                                        </p:attrNameLst>
                                      </p:cBhvr>
                                      <p:to>
                                        <a:srgbClr val="FF0000"/>
                                      </p:to>
                                    </p:animClr>
                                    <p:set>
                                      <p:cBhvr>
                                        <p:cTn id="221" dur="2000" fill="hold"/>
                                        <p:tgtEl>
                                          <p:spTgt spid="41"/>
                                        </p:tgtEl>
                                        <p:attrNameLst>
                                          <p:attrName>fill.type</p:attrName>
                                        </p:attrNameLst>
                                      </p:cBhvr>
                                      <p:to>
                                        <p:strVal val="solid"/>
                                      </p:to>
                                    </p:set>
                                    <p:set>
                                      <p:cBhvr>
                                        <p:cTn id="222" dur="2000" fill="hold"/>
                                        <p:tgtEl>
                                          <p:spTgt spid="41"/>
                                        </p:tgtEl>
                                        <p:attrNameLst>
                                          <p:attrName>fill.on</p:attrName>
                                        </p:attrNameLst>
                                      </p:cBhvr>
                                      <p:to>
                                        <p:strVal val="true"/>
                                      </p:to>
                                    </p:set>
                                  </p:childTnLst>
                                </p:cTn>
                              </p:par>
                            </p:childTnLst>
                          </p:cTn>
                        </p:par>
                      </p:childTnLst>
                    </p:cTn>
                  </p:par>
                  <p:par>
                    <p:cTn id="223" fill="hold">
                      <p:stCondLst>
                        <p:cond delay="indefinite"/>
                      </p:stCondLst>
                      <p:childTnLst>
                        <p:par>
                          <p:cTn id="224" fill="hold">
                            <p:stCondLst>
                              <p:cond delay="0"/>
                            </p:stCondLst>
                            <p:childTnLst>
                              <p:par>
                                <p:cTn id="225" presetID="7" presetClass="emph" presetSubtype="2" fill="hold" nodeType="clickEffect">
                                  <p:stCondLst>
                                    <p:cond delay="0"/>
                                  </p:stCondLst>
                                  <p:childTnLst>
                                    <p:animClr clrSpc="rgb" dir="cw">
                                      <p:cBhvr>
                                        <p:cTn id="226" dur="2000" fill="hold"/>
                                        <p:tgtEl>
                                          <p:spTgt spid="48"/>
                                        </p:tgtEl>
                                        <p:attrNameLst>
                                          <p:attrName>stroke.color</p:attrName>
                                        </p:attrNameLst>
                                      </p:cBhvr>
                                      <p:to>
                                        <a:srgbClr val="002060"/>
                                      </p:to>
                                    </p:animClr>
                                    <p:set>
                                      <p:cBhvr>
                                        <p:cTn id="227" dur="2000" fill="hold"/>
                                        <p:tgtEl>
                                          <p:spTgt spid="48"/>
                                        </p:tgtEl>
                                        <p:attrNameLst>
                                          <p:attrName>stroke.on</p:attrName>
                                        </p:attrNameLst>
                                      </p:cBhvr>
                                      <p:to>
                                        <p:strVal val="true"/>
                                      </p:to>
                                    </p:set>
                                  </p:childTnLst>
                                </p:cTn>
                              </p:par>
                            </p:childTnLst>
                          </p:cTn>
                        </p:par>
                      </p:childTnLst>
                    </p:cTn>
                  </p:par>
                  <p:par>
                    <p:cTn id="228" fill="hold">
                      <p:stCondLst>
                        <p:cond delay="indefinite"/>
                      </p:stCondLst>
                      <p:childTnLst>
                        <p:par>
                          <p:cTn id="229" fill="hold">
                            <p:stCondLst>
                              <p:cond delay="0"/>
                            </p:stCondLst>
                            <p:childTnLst>
                              <p:par>
                                <p:cTn id="230" presetID="1" presetClass="emph" presetSubtype="2" fill="hold" nodeType="clickEffect">
                                  <p:stCondLst>
                                    <p:cond delay="0"/>
                                  </p:stCondLst>
                                  <p:childTnLst>
                                    <p:animClr clrSpc="rgb" dir="cw">
                                      <p:cBhvr>
                                        <p:cTn id="231" dur="2000" fill="hold"/>
                                        <p:tgtEl>
                                          <p:spTgt spid="38"/>
                                        </p:tgtEl>
                                        <p:attrNameLst>
                                          <p:attrName>fillcolor</p:attrName>
                                        </p:attrNameLst>
                                      </p:cBhvr>
                                      <p:to>
                                        <a:srgbClr val="FF0000"/>
                                      </p:to>
                                    </p:animClr>
                                    <p:set>
                                      <p:cBhvr>
                                        <p:cTn id="232" dur="2000" fill="hold"/>
                                        <p:tgtEl>
                                          <p:spTgt spid="38"/>
                                        </p:tgtEl>
                                        <p:attrNameLst>
                                          <p:attrName>fill.type</p:attrName>
                                        </p:attrNameLst>
                                      </p:cBhvr>
                                      <p:to>
                                        <p:strVal val="solid"/>
                                      </p:to>
                                    </p:set>
                                    <p:set>
                                      <p:cBhvr>
                                        <p:cTn id="233" dur="2000" fill="hold"/>
                                        <p:tgtEl>
                                          <p:spTgt spid="38"/>
                                        </p:tgtEl>
                                        <p:attrNameLst>
                                          <p:attrName>fill.on</p:attrName>
                                        </p:attrNameLst>
                                      </p:cBhvr>
                                      <p:to>
                                        <p:strVal val="true"/>
                                      </p:to>
                                    </p:set>
                                  </p:childTnLst>
                                </p:cTn>
                              </p:par>
                            </p:childTnLst>
                          </p:cTn>
                        </p:par>
                      </p:childTnLst>
                    </p:cTn>
                  </p:par>
                  <p:par>
                    <p:cTn id="234" fill="hold">
                      <p:stCondLst>
                        <p:cond delay="indefinite"/>
                      </p:stCondLst>
                      <p:childTnLst>
                        <p:par>
                          <p:cTn id="235" fill="hold">
                            <p:stCondLst>
                              <p:cond delay="0"/>
                            </p:stCondLst>
                            <p:childTnLst>
                              <p:par>
                                <p:cTn id="236" presetID="7" presetClass="emph" presetSubtype="2" fill="hold" nodeType="clickEffect">
                                  <p:stCondLst>
                                    <p:cond delay="0"/>
                                  </p:stCondLst>
                                  <p:childTnLst>
                                    <p:animClr clrSpc="rgb" dir="cw">
                                      <p:cBhvr>
                                        <p:cTn id="237" dur="2000" fill="hold"/>
                                        <p:tgtEl>
                                          <p:spTgt spid="35"/>
                                        </p:tgtEl>
                                        <p:attrNameLst>
                                          <p:attrName>stroke.color</p:attrName>
                                        </p:attrNameLst>
                                      </p:cBhvr>
                                      <p:to>
                                        <a:srgbClr val="002060"/>
                                      </p:to>
                                    </p:animClr>
                                    <p:set>
                                      <p:cBhvr>
                                        <p:cTn id="238" dur="2000" fill="hold"/>
                                        <p:tgtEl>
                                          <p:spTgt spid="35"/>
                                        </p:tgtEl>
                                        <p:attrNameLst>
                                          <p:attrName>stroke.on</p:attrName>
                                        </p:attrNameLst>
                                      </p:cBhvr>
                                      <p:to>
                                        <p:strVal val="true"/>
                                      </p:to>
                                    </p:set>
                                  </p:childTnLst>
                                </p:cTn>
                              </p:par>
                            </p:childTnLst>
                          </p:cTn>
                        </p:par>
                      </p:childTnLst>
                    </p:cTn>
                  </p:par>
                  <p:par>
                    <p:cTn id="239" fill="hold">
                      <p:stCondLst>
                        <p:cond delay="indefinite"/>
                      </p:stCondLst>
                      <p:childTnLst>
                        <p:par>
                          <p:cTn id="240" fill="hold">
                            <p:stCondLst>
                              <p:cond delay="0"/>
                            </p:stCondLst>
                            <p:childTnLst>
                              <p:par>
                                <p:cTn id="241" presetID="1" presetClass="emph" presetSubtype="2" fill="hold" nodeType="clickEffect">
                                  <p:stCondLst>
                                    <p:cond delay="0"/>
                                  </p:stCondLst>
                                  <p:childTnLst>
                                    <p:animClr clrSpc="rgb" dir="cw">
                                      <p:cBhvr>
                                        <p:cTn id="242" dur="2000" fill="hold"/>
                                        <p:tgtEl>
                                          <p:spTgt spid="34"/>
                                        </p:tgtEl>
                                        <p:attrNameLst>
                                          <p:attrName>fillcolor</p:attrName>
                                        </p:attrNameLst>
                                      </p:cBhvr>
                                      <p:to>
                                        <a:srgbClr val="FF0000"/>
                                      </p:to>
                                    </p:animClr>
                                    <p:set>
                                      <p:cBhvr>
                                        <p:cTn id="243" dur="2000" fill="hold"/>
                                        <p:tgtEl>
                                          <p:spTgt spid="34"/>
                                        </p:tgtEl>
                                        <p:attrNameLst>
                                          <p:attrName>fill.type</p:attrName>
                                        </p:attrNameLst>
                                      </p:cBhvr>
                                      <p:to>
                                        <p:strVal val="solid"/>
                                      </p:to>
                                    </p:set>
                                    <p:set>
                                      <p:cBhvr>
                                        <p:cTn id="244" dur="2000" fill="hold"/>
                                        <p:tgtEl>
                                          <p:spTgt spid="3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8" grpId="0" animBg="1"/>
      <p:bldP spid="39" grpId="0" animBg="1"/>
      <p:bldP spid="40" grpId="0" animBg="1"/>
      <p:bldP spid="41" grpId="0" animBg="1"/>
      <p:bldP spid="42" grpId="0" animBg="1"/>
      <p:bldP spid="45" grpId="0" animBg="1"/>
      <p:bldP spid="57" grpId="0" animBg="1"/>
      <p:bldP spid="7" grpId="0"/>
      <p:bldP spid="82" grpId="0"/>
      <p:bldP spid="83" grpId="0"/>
      <p:bldP spid="84" grpId="0"/>
      <p:bldP spid="85" grpId="0"/>
      <p:bldP spid="86" grpId="0"/>
      <p:bldP spid="87" grpId="0"/>
      <p:bldP spid="88" grpId="0"/>
      <p:bldP spid="89" grpId="0"/>
      <p:bldP spid="90" grpId="0"/>
      <p:bldP spid="91" grpId="0"/>
      <p:bldP spid="92" grpId="0"/>
      <p:bldP spid="93" grpId="0"/>
      <p:bldP spid="96" grpId="0"/>
      <p:bldP spid="97" grpId="0"/>
      <p:bldP spid="98" grpId="0"/>
      <p:bldP spid="99" grpId="0"/>
      <p:bldP spid="102" grpId="0"/>
      <p:bldP spid="103" grpId="0"/>
      <p:bldP spid="105" grpId="0"/>
      <p:bldP spid="108" grpId="0"/>
      <p:bldP spid="61"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p:cNvSpPr/>
          <p:nvPr/>
        </p:nvSpPr>
        <p:spPr>
          <a:xfrm>
            <a:off x="858981" y="464522"/>
            <a:ext cx="10709564"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spc="300" dirty="0" err="1">
                <a:solidFill>
                  <a:schemeClr val="bg2"/>
                </a:solidFill>
                <a:latin typeface="Arial" panose="020B0604020202020204" pitchFamily="34" charset="0"/>
                <a:cs typeface="Arial" panose="020B0604020202020204" pitchFamily="34" charset="0"/>
              </a:rPr>
              <a:t>Đánh</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giá</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giải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thuật</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tìm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kiếm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theo</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chiều</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sâu</a:t>
            </a:r>
            <a:endParaRPr lang="en-US" sz="2800" b="1" spc="300" dirty="0">
              <a:solidFill>
                <a:schemeClr val="bg2"/>
              </a:solidFill>
              <a:latin typeface="Arial" panose="020B0604020202020204" pitchFamily="34" charset="0"/>
              <a:cs typeface="Arial" panose="020B0604020202020204" pitchFamily="34" charset="0"/>
            </a:endParaRPr>
          </a:p>
        </p:txBody>
      </p:sp>
      <p:sp>
        <p:nvSpPr>
          <p:cNvPr id="71" name="Rectangle 70"/>
          <p:cNvSpPr/>
          <p:nvPr/>
        </p:nvSpPr>
        <p:spPr>
          <a:xfrm>
            <a:off x="858981" y="1317957"/>
            <a:ext cx="10709564" cy="2862322"/>
          </a:xfrm>
          <a:prstGeom prst="rect">
            <a:avLst/>
          </a:prstGeom>
        </p:spPr>
        <p:txBody>
          <a:bodyPr wrap="square">
            <a:spAutoFit/>
          </a:bodyPr>
          <a:lstStyle/>
          <a:p>
            <a:pPr marL="342900" indent="-342900">
              <a:lnSpc>
                <a:spcPct val="150000"/>
              </a:lnSpc>
              <a:buFont typeface="Wingdings" panose="05000000000000000000" pitchFamily="2" charset="2"/>
              <a:buChar char="q"/>
            </a:pPr>
            <a:r>
              <a:rPr lang="vi-VN" sz="2400" dirty="0"/>
              <a:t>Tính đầy đủ: giải thuật không chắc chắn cho lời giải của bài toán trong trường </a:t>
            </a:r>
            <a:r>
              <a:rPr lang="vi-VN" sz="2400" dirty="0" smtClean="0"/>
              <a:t>hợp</a:t>
            </a:r>
            <a:r>
              <a:rPr lang="en-US" sz="2400" dirty="0" smtClean="0"/>
              <a:t> </a:t>
            </a:r>
            <a:r>
              <a:rPr lang="vi-VN" sz="2400" dirty="0" smtClean="0"/>
              <a:t>không </a:t>
            </a:r>
            <a:r>
              <a:rPr lang="vi-VN" sz="2400" dirty="0"/>
              <a:t>gian trạng thái của bài toán là vô </a:t>
            </a:r>
            <a:r>
              <a:rPr lang="vi-VN" sz="2400" dirty="0" smtClean="0"/>
              <a:t>hạn</a:t>
            </a:r>
            <a:endParaRPr lang="en-US" sz="2400" dirty="0" smtClean="0"/>
          </a:p>
          <a:p>
            <a:pPr marL="342900" indent="-342900">
              <a:lnSpc>
                <a:spcPct val="150000"/>
              </a:lnSpc>
              <a:buFont typeface="Wingdings" panose="05000000000000000000" pitchFamily="2" charset="2"/>
              <a:buChar char="q"/>
            </a:pPr>
            <a:r>
              <a:rPr lang="vi-VN" sz="2400" dirty="0"/>
              <a:t>Độ phức tạp thời gian: </a:t>
            </a:r>
            <a:r>
              <a:rPr lang="vi-VN" sz="2400" dirty="0" smtClean="0"/>
              <a:t>O(b</a:t>
            </a:r>
            <a:r>
              <a:rPr lang="en-US" sz="2400" baseline="30000" dirty="0" smtClean="0"/>
              <a:t>m</a:t>
            </a:r>
            <a:r>
              <a:rPr lang="vi-VN" sz="2400" dirty="0" smtClean="0"/>
              <a:t>)</a:t>
            </a:r>
            <a:endParaRPr lang="en-US" sz="2400" dirty="0" smtClean="0"/>
          </a:p>
          <a:p>
            <a:pPr marL="342900" indent="-342900">
              <a:lnSpc>
                <a:spcPct val="150000"/>
              </a:lnSpc>
              <a:buFont typeface="Wingdings" panose="05000000000000000000" pitchFamily="2" charset="2"/>
              <a:buChar char="q"/>
            </a:pPr>
            <a:r>
              <a:rPr lang="vi-VN" sz="2400" dirty="0"/>
              <a:t>Độ phức tạp không gian: O(b.m</a:t>
            </a:r>
            <a:r>
              <a:rPr lang="vi-VN" sz="2400" dirty="0" smtClean="0"/>
              <a:t>)</a:t>
            </a:r>
            <a:endParaRPr lang="en-US" sz="2400" dirty="0" smtClean="0"/>
          </a:p>
          <a:p>
            <a:pPr marL="342900" indent="-342900">
              <a:lnSpc>
                <a:spcPct val="150000"/>
              </a:lnSpc>
              <a:buFont typeface="Wingdings" panose="05000000000000000000" pitchFamily="2" charset="2"/>
              <a:buChar char="q"/>
            </a:pPr>
            <a:r>
              <a:rPr lang="vi-VN" sz="2400" dirty="0"/>
              <a:t>Tính tối ưu: giải thuật tìm kiếm theo chiều sâu không cho lời giải tối </a:t>
            </a:r>
            <a:r>
              <a:rPr lang="vi-VN" sz="2400" dirty="0" smtClean="0"/>
              <a:t>ưu</a:t>
            </a:r>
            <a:endParaRPr lang="vi-VN" sz="2400" dirty="0"/>
          </a:p>
        </p:txBody>
      </p:sp>
      <p:sp>
        <p:nvSpPr>
          <p:cNvPr id="3" name="Rectangle 2"/>
          <p:cNvSpPr/>
          <p:nvPr/>
        </p:nvSpPr>
        <p:spPr>
          <a:xfrm>
            <a:off x="959892" y="4128914"/>
            <a:ext cx="10708944" cy="23083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50000"/>
              </a:lnSpc>
            </a:pPr>
            <a:r>
              <a:rPr lang="vi-VN" sz="2400" dirty="0"/>
              <a:t>Giải thuật tìm kiếm theo chiều sâu ở trên có ưu điểm là nó có thể sinh ra lời giải nhanh</a:t>
            </a:r>
            <a:r>
              <a:rPr lang="en-US" sz="2400" dirty="0"/>
              <a:t> </a:t>
            </a:r>
            <a:r>
              <a:rPr lang="vi-VN" sz="2400" dirty="0"/>
              <a:t>chóng mà không tốn kém bộ nhớ của máy tính. Tuy nhiên nếu không gian trạng thái của</a:t>
            </a:r>
            <a:r>
              <a:rPr lang="en-US" sz="2400" dirty="0"/>
              <a:t> </a:t>
            </a:r>
            <a:r>
              <a:rPr lang="vi-VN" sz="2400" dirty="0"/>
              <a:t>bài toán là vô hạn thì rất có thể nó không tìm được lời giải của bài toán khi hướng tìm</a:t>
            </a:r>
            <a:r>
              <a:rPr lang="en-US" sz="2400" dirty="0"/>
              <a:t> </a:t>
            </a:r>
            <a:r>
              <a:rPr lang="vi-VN" sz="2400" dirty="0"/>
              <a:t>kiếm không chứa trạng thái đích.</a:t>
            </a:r>
          </a:p>
        </p:txBody>
      </p:sp>
    </p:spTree>
    <p:extLst>
      <p:ext uri="{BB962C8B-B14F-4D97-AF65-F5344CB8AC3E}">
        <p14:creationId xmlns:p14="http://schemas.microsoft.com/office/powerpoint/2010/main" val="7759290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p:cNvSpPr/>
          <p:nvPr/>
        </p:nvSpPr>
        <p:spPr>
          <a:xfrm>
            <a:off x="858981" y="464522"/>
            <a:ext cx="10709564"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spc="300" dirty="0" err="1">
                <a:solidFill>
                  <a:schemeClr val="bg2"/>
                </a:solidFill>
                <a:latin typeface="Arial" panose="020B0604020202020204" pitchFamily="34" charset="0"/>
                <a:cs typeface="Arial" panose="020B0604020202020204" pitchFamily="34" charset="0"/>
              </a:rPr>
              <a:t>Tìm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kiếm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theo</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chiều</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sâu</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có</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giới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hạn</a:t>
            </a:r>
            <a:endParaRPr lang="en-US" sz="2800" b="1" spc="300" dirty="0">
              <a:solidFill>
                <a:schemeClr val="bg2"/>
              </a:solidFill>
              <a:latin typeface="Arial" panose="020B0604020202020204" pitchFamily="34" charset="0"/>
              <a:cs typeface="Arial" panose="020B0604020202020204" pitchFamily="34" charset="0"/>
            </a:endParaRPr>
          </a:p>
        </p:txBody>
      </p:sp>
      <p:sp>
        <p:nvSpPr>
          <p:cNvPr id="71" name="Rectangle 70"/>
          <p:cNvSpPr/>
          <p:nvPr/>
        </p:nvSpPr>
        <p:spPr>
          <a:xfrm>
            <a:off x="217535" y="987742"/>
            <a:ext cx="4722953" cy="5009833"/>
          </a:xfrm>
          <a:prstGeom prst="rect">
            <a:avLst/>
          </a:prstGeom>
        </p:spPr>
        <p:txBody>
          <a:bodyPr wrap="square">
            <a:spAutoFit/>
          </a:bodyPr>
          <a:lstStyle/>
          <a:p>
            <a:pPr algn="just">
              <a:lnSpc>
                <a:spcPct val="150000"/>
              </a:lnSpc>
            </a:pPr>
            <a:r>
              <a:rPr lang="vi-VN" sz="2400" dirty="0">
                <a:latin typeface="Arial (Body)"/>
                <a:cs typeface="Arial" panose="020B0604020202020204" pitchFamily="34" charset="0"/>
              </a:rPr>
              <a:t>Để khắc phục nhược điểm </a:t>
            </a:r>
            <a:r>
              <a:rPr lang="en-US" sz="2400" dirty="0" err="1">
                <a:latin typeface="Arial (Body)"/>
                <a:cs typeface="Arial" panose="020B0604020202020204" pitchFamily="34" charset="0"/>
              </a:rPr>
              <a:t>của</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tìm</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kiếm</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theo</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chiều</a:t>
            </a:r>
            <a:r>
              <a:rPr lang="en-US" sz="2400" dirty="0">
                <a:latin typeface="Arial (Body)"/>
                <a:cs typeface="Arial" panose="020B0604020202020204" pitchFamily="34" charset="0"/>
              </a:rPr>
              <a:t> </a:t>
            </a:r>
            <a:r>
              <a:rPr lang="en-US" sz="2400" dirty="0" err="1">
                <a:latin typeface="Arial (Body)"/>
                <a:cs typeface="Arial" panose="020B0604020202020204" pitchFamily="34" charset="0"/>
              </a:rPr>
              <a:t>sâu</a:t>
            </a:r>
            <a:r>
              <a:rPr lang="vi-VN" sz="2400" dirty="0" smtClean="0">
                <a:latin typeface="Arial (Body)"/>
              </a:rPr>
              <a:t>, </a:t>
            </a:r>
            <a:r>
              <a:rPr lang="en-US" sz="2400" dirty="0" err="1" smtClean="0">
                <a:latin typeface="Arial (Body)"/>
              </a:rPr>
              <a:t>ch</a:t>
            </a:r>
            <a:r>
              <a:rPr lang="vi-VN" sz="2400" dirty="0" smtClean="0">
                <a:latin typeface="Arial (Body)"/>
              </a:rPr>
              <a:t>úng </a:t>
            </a:r>
            <a:r>
              <a:rPr lang="vi-VN" sz="2400" dirty="0">
                <a:latin typeface="Arial (Body)"/>
              </a:rPr>
              <a:t>ta có thể đặt </a:t>
            </a:r>
            <a:r>
              <a:rPr lang="vi-VN" sz="2400" dirty="0" smtClean="0">
                <a:latin typeface="Arial (Body)"/>
              </a:rPr>
              <a:t>giới</a:t>
            </a:r>
            <a:r>
              <a:rPr lang="en-US" sz="2400" dirty="0" smtClean="0">
                <a:latin typeface="Arial (Body)"/>
              </a:rPr>
              <a:t> </a:t>
            </a:r>
            <a:r>
              <a:rPr lang="vi-VN" sz="2400" dirty="0" smtClean="0">
                <a:latin typeface="Arial (Body)"/>
              </a:rPr>
              <a:t>hạn </a:t>
            </a:r>
            <a:r>
              <a:rPr lang="vi-VN" sz="2400" dirty="0">
                <a:latin typeface="Arial (Body)"/>
              </a:rPr>
              <a:t>độ sâu trong giải thuật: nếu độ sâu của trạng thái đang xét vượt quá ngưỡng nào </a:t>
            </a:r>
            <a:r>
              <a:rPr lang="vi-VN" sz="2400" dirty="0" smtClean="0">
                <a:latin typeface="Arial (Body)"/>
              </a:rPr>
              <a:t>đó</a:t>
            </a:r>
            <a:r>
              <a:rPr lang="en-US" sz="2400" dirty="0" smtClean="0">
                <a:latin typeface="Arial (Body)"/>
              </a:rPr>
              <a:t> </a:t>
            </a:r>
            <a:r>
              <a:rPr lang="vi-VN" sz="2400" dirty="0" smtClean="0">
                <a:latin typeface="Arial (Body)"/>
              </a:rPr>
              <a:t>thì </a:t>
            </a:r>
            <a:r>
              <a:rPr lang="vi-VN" sz="2400" dirty="0">
                <a:latin typeface="Arial (Body)"/>
              </a:rPr>
              <a:t>chúng ta không bổ sung các nút kề với trạng thái này nữa mà chuyển sang hướng </a:t>
            </a:r>
            <a:r>
              <a:rPr lang="vi-VN" sz="2400" dirty="0" smtClean="0">
                <a:latin typeface="Arial (Body)"/>
              </a:rPr>
              <a:t>tìm</a:t>
            </a:r>
            <a:r>
              <a:rPr lang="en-US" sz="2400" dirty="0" smtClean="0">
                <a:latin typeface="Arial (Body)"/>
              </a:rPr>
              <a:t> </a:t>
            </a:r>
            <a:r>
              <a:rPr lang="vi-VN" sz="2400" dirty="0" smtClean="0">
                <a:latin typeface="Arial (Body)"/>
              </a:rPr>
              <a:t>kiếm </a:t>
            </a:r>
            <a:r>
              <a:rPr lang="vi-VN" sz="2400" dirty="0">
                <a:latin typeface="Arial (Body)"/>
              </a:rPr>
              <a:t>khác. </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319" y="1155715"/>
            <a:ext cx="6878472" cy="3034148"/>
          </a:xfrm>
          <a:prstGeom prst="rect">
            <a:avLst/>
          </a:prstGeom>
        </p:spPr>
      </p:pic>
      <p:sp>
        <p:nvSpPr>
          <p:cNvPr id="6" name="Rectangle 5"/>
          <p:cNvSpPr/>
          <p:nvPr/>
        </p:nvSpPr>
        <p:spPr>
          <a:xfrm>
            <a:off x="6736201" y="6211669"/>
            <a:ext cx="2995790" cy="646331"/>
          </a:xfrm>
          <a:prstGeom prst="rect">
            <a:avLst/>
          </a:prstGeom>
        </p:spPr>
        <p:txBody>
          <a:bodyPr wrap="square">
            <a:spAutoFit/>
          </a:bodyPr>
          <a:lstStyle/>
          <a:p>
            <a:r>
              <a:rPr lang="en-US" b="1" i="1" dirty="0">
                <a:solidFill>
                  <a:srgbClr val="222222"/>
                </a:solidFill>
                <a:latin typeface="Arial" panose="020B0604020202020204" pitchFamily="34" charset="0"/>
              </a:rPr>
              <a:t>Richard Paul "Dick" </a:t>
            </a:r>
            <a:r>
              <a:rPr lang="en-US" b="1" i="1" dirty="0" err="1">
                <a:solidFill>
                  <a:srgbClr val="222222"/>
                </a:solidFill>
                <a:latin typeface="Arial" panose="020B0604020202020204" pitchFamily="34" charset="0"/>
              </a:rPr>
              <a:t>Korf</a:t>
            </a:r>
            <a:r>
              <a:rPr lang="en-US" i="1" dirty="0">
                <a:solidFill>
                  <a:srgbClr val="222222"/>
                </a:solidFill>
                <a:latin typeface="Arial" panose="020B0604020202020204" pitchFamily="34" charset="0"/>
              </a:rPr>
              <a:t> </a:t>
            </a:r>
            <a:endParaRPr lang="en-US" i="1" dirty="0" smtClean="0">
              <a:solidFill>
                <a:srgbClr val="222222"/>
              </a:solidFill>
              <a:latin typeface="Arial" panose="020B0604020202020204" pitchFamily="34" charset="0"/>
            </a:endParaRPr>
          </a:p>
          <a:p>
            <a:r>
              <a:rPr lang="en-US" i="1" dirty="0" smtClean="0">
                <a:solidFill>
                  <a:srgbClr val="222222"/>
                </a:solidFill>
                <a:latin typeface="Arial" panose="020B0604020202020204" pitchFamily="34" charset="0"/>
              </a:rPr>
              <a:t>(28/05/1925 – 20/08/ </a:t>
            </a:r>
            <a:r>
              <a:rPr lang="en-US" i="1" dirty="0">
                <a:solidFill>
                  <a:srgbClr val="222222"/>
                </a:solidFill>
                <a:latin typeface="Arial" panose="020B0604020202020204" pitchFamily="34" charset="0"/>
              </a:rPr>
              <a:t>2016)</a:t>
            </a:r>
            <a:endParaRPr lang="en-US" i="1"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1991" y="4305300"/>
            <a:ext cx="2209800" cy="2552700"/>
          </a:xfrm>
          <a:prstGeom prst="rect">
            <a:avLst/>
          </a:prstGeom>
        </p:spPr>
      </p:pic>
      <p:sp>
        <p:nvSpPr>
          <p:cNvPr id="9" name="Rectangle 8"/>
          <p:cNvSpPr/>
          <p:nvPr/>
        </p:nvSpPr>
        <p:spPr>
          <a:xfrm>
            <a:off x="5063319" y="4243249"/>
            <a:ext cx="4722953" cy="1685846"/>
          </a:xfrm>
          <a:prstGeom prst="rect">
            <a:avLst/>
          </a:prstGeom>
        </p:spPr>
        <p:txBody>
          <a:bodyPr wrap="square">
            <a:spAutoFit/>
          </a:bodyPr>
          <a:lstStyle/>
          <a:p>
            <a:pPr algn="just">
              <a:lnSpc>
                <a:spcPct val="150000"/>
              </a:lnSpc>
            </a:pPr>
            <a:r>
              <a:rPr lang="vi-VN" sz="2400" dirty="0">
                <a:latin typeface="Arial (Body)"/>
                <a:cs typeface="Arial" panose="020B0604020202020204" pitchFamily="34" charset="0"/>
              </a:rPr>
              <a:t>chúng ta </a:t>
            </a:r>
            <a:r>
              <a:rPr lang="vi-VN" sz="2400" dirty="0" smtClean="0">
                <a:latin typeface="Arial (Body)"/>
                <a:cs typeface="Arial" panose="020B0604020202020204" pitchFamily="34" charset="0"/>
              </a:rPr>
              <a:t>đưa</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thêm </a:t>
            </a:r>
            <a:r>
              <a:rPr lang="vi-VN" sz="2400" dirty="0">
                <a:latin typeface="Arial (Body)"/>
                <a:cs typeface="Arial" panose="020B0604020202020204" pitchFamily="34" charset="0"/>
              </a:rPr>
              <a:t>biến mảng một chiều depth[i] lưu độ sâu của trạng thái </a:t>
            </a:r>
            <a:r>
              <a:rPr lang="vi-VN" sz="2400" dirty="0" smtClean="0">
                <a:latin typeface="Arial (Body)"/>
                <a:cs typeface="Arial" panose="020B0604020202020204" pitchFamily="34" charset="0"/>
              </a:rPr>
              <a:t>i</a:t>
            </a:r>
            <a:r>
              <a:rPr lang="en-US" sz="2400" dirty="0" smtClean="0">
                <a:latin typeface="Arial (Body)"/>
                <a:cs typeface="Arial" panose="020B0604020202020204" pitchFamily="34" charset="0"/>
              </a:rPr>
              <a:t>.</a:t>
            </a:r>
            <a:endParaRPr lang="vi-VN" sz="2400" dirty="0">
              <a:latin typeface="Arial (Body)"/>
            </a:endParaRPr>
          </a:p>
        </p:txBody>
      </p:sp>
    </p:spTree>
    <p:extLst>
      <p:ext uri="{BB962C8B-B14F-4D97-AF65-F5344CB8AC3E}">
        <p14:creationId xmlns:p14="http://schemas.microsoft.com/office/powerpoint/2010/main" val="23222609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p:cNvSpPr/>
          <p:nvPr/>
        </p:nvSpPr>
        <p:spPr>
          <a:xfrm>
            <a:off x="858981" y="464522"/>
            <a:ext cx="10709564"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spc="300" dirty="0" err="1">
                <a:solidFill>
                  <a:schemeClr val="bg2"/>
                </a:solidFill>
                <a:latin typeface="Arial" panose="020B0604020202020204" pitchFamily="34" charset="0"/>
                <a:cs typeface="Arial" panose="020B0604020202020204" pitchFamily="34" charset="0"/>
              </a:rPr>
              <a:t>Tìm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kiếm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theo</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chiều</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sâu</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có</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giới</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hạn</a:t>
            </a:r>
            <a:endParaRPr lang="en-US" sz="2800" b="1" spc="300" dirty="0">
              <a:solidFill>
                <a:schemeClr val="bg2"/>
              </a:solidFill>
              <a:latin typeface="Arial" panose="020B0604020202020204" pitchFamily="34" charset="0"/>
              <a:cs typeface="Arial" panose="020B0604020202020204" pitchFamily="34" charset="0"/>
            </a:endParaRPr>
          </a:p>
        </p:txBody>
      </p:sp>
      <p:sp>
        <p:nvSpPr>
          <p:cNvPr id="4" name="Rectangle 3"/>
          <p:cNvSpPr/>
          <p:nvPr/>
        </p:nvSpPr>
        <p:spPr>
          <a:xfrm>
            <a:off x="858981" y="1149151"/>
            <a:ext cx="10709565" cy="5464701"/>
          </a:xfrm>
          <a:prstGeom prst="rect">
            <a:avLst/>
          </a:prstGeom>
        </p:spPr>
        <p:txBody>
          <a:bodyPr wrap="square">
            <a:spAutoFit/>
          </a:bodyPr>
          <a:lstStyle/>
          <a:p>
            <a:pPr>
              <a:lnSpc>
                <a:spcPct val="130000"/>
              </a:lnSpc>
            </a:pPr>
            <a:r>
              <a:rPr lang="en-US" b="1" dirty="0"/>
              <a:t>Function</a:t>
            </a:r>
            <a:r>
              <a:rPr lang="en-US" dirty="0"/>
              <a:t> Depth-</a:t>
            </a:r>
            <a:r>
              <a:rPr lang="en-US" dirty="0" err="1"/>
              <a:t>Limitted</a:t>
            </a:r>
            <a:r>
              <a:rPr lang="en-US" dirty="0"/>
              <a:t>-Search(problem, </a:t>
            </a:r>
            <a:r>
              <a:rPr lang="en-US" dirty="0" err="1"/>
              <a:t>maxDepth</a:t>
            </a:r>
            <a:r>
              <a:rPr lang="en-US" dirty="0"/>
              <a:t>) </a:t>
            </a:r>
            <a:endParaRPr lang="en-US" dirty="0" smtClean="0"/>
          </a:p>
          <a:p>
            <a:pPr>
              <a:lnSpc>
                <a:spcPct val="130000"/>
              </a:lnSpc>
            </a:pPr>
            <a:r>
              <a:rPr lang="en-US" dirty="0" smtClean="0"/>
              <a:t>      </a:t>
            </a:r>
            <a:r>
              <a:rPr lang="en-US" b="1" dirty="0" smtClean="0"/>
              <a:t>returns </a:t>
            </a:r>
            <a:r>
              <a:rPr lang="en-US" dirty="0"/>
              <a:t>a solution, or failure </a:t>
            </a:r>
          </a:p>
          <a:p>
            <a:pPr>
              <a:lnSpc>
                <a:spcPct val="130000"/>
              </a:lnSpc>
            </a:pPr>
            <a:r>
              <a:rPr lang="en-US" b="1" dirty="0" smtClean="0"/>
              <a:t>Stack</a:t>
            </a:r>
            <a:r>
              <a:rPr lang="en-US" dirty="0" smtClean="0"/>
              <a:t>  </a:t>
            </a:r>
            <a:r>
              <a:rPr lang="en-US" dirty="0"/>
              <a:t>make-queue(make-node(initial-state[problem]));</a:t>
            </a:r>
          </a:p>
          <a:p>
            <a:pPr>
              <a:lnSpc>
                <a:spcPct val="130000"/>
              </a:lnSpc>
            </a:pPr>
            <a:r>
              <a:rPr lang="en-US" dirty="0"/>
              <a:t>      father(initial-state[problem]) = empty;</a:t>
            </a:r>
          </a:p>
          <a:p>
            <a:pPr>
              <a:lnSpc>
                <a:spcPct val="130000"/>
              </a:lnSpc>
            </a:pPr>
            <a:r>
              <a:rPr lang="en-US" dirty="0"/>
              <a:t> depth(initial-state[problem]) = 0;</a:t>
            </a:r>
          </a:p>
          <a:p>
            <a:pPr>
              <a:lnSpc>
                <a:spcPct val="130000"/>
              </a:lnSpc>
            </a:pPr>
            <a:r>
              <a:rPr lang="en-US" dirty="0"/>
              <a:t> </a:t>
            </a:r>
            <a:r>
              <a:rPr lang="en-US" b="1" dirty="0" smtClean="0"/>
              <a:t>while </a:t>
            </a:r>
            <a:r>
              <a:rPr lang="en-US" b="1" dirty="0"/>
              <a:t>(1) </a:t>
            </a:r>
          </a:p>
          <a:p>
            <a:pPr>
              <a:lnSpc>
                <a:spcPct val="130000"/>
              </a:lnSpc>
            </a:pPr>
            <a:r>
              <a:rPr lang="en-US" dirty="0"/>
              <a:t>   </a:t>
            </a:r>
            <a:r>
              <a:rPr lang="en-US" b="1" dirty="0"/>
              <a:t>if</a:t>
            </a:r>
            <a:r>
              <a:rPr lang="en-US" dirty="0"/>
              <a:t> Stack is empty then return failure;</a:t>
            </a:r>
          </a:p>
          <a:p>
            <a:pPr>
              <a:lnSpc>
                <a:spcPct val="130000"/>
              </a:lnSpc>
            </a:pPr>
            <a:r>
              <a:rPr lang="en-US" dirty="0"/>
              <a:t>   node = pop(Stack) ; </a:t>
            </a:r>
          </a:p>
          <a:p>
            <a:pPr>
              <a:lnSpc>
                <a:spcPct val="130000"/>
              </a:lnSpc>
            </a:pPr>
            <a:r>
              <a:rPr lang="en-US" dirty="0"/>
              <a:t>   </a:t>
            </a:r>
            <a:r>
              <a:rPr lang="en-US" b="1" dirty="0"/>
              <a:t>if</a:t>
            </a:r>
            <a:r>
              <a:rPr lang="en-US" dirty="0"/>
              <a:t> test(</a:t>
            </a:r>
            <a:r>
              <a:rPr lang="en-US" dirty="0" err="1"/>
              <a:t>node,Goal</a:t>
            </a:r>
            <a:r>
              <a:rPr lang="en-US" dirty="0"/>
              <a:t>[problem]) </a:t>
            </a:r>
            <a:r>
              <a:rPr lang="en-US" b="1" dirty="0"/>
              <a:t>then return </a:t>
            </a:r>
            <a:r>
              <a:rPr lang="en-US" dirty="0"/>
              <a:t>path(</a:t>
            </a:r>
            <a:r>
              <a:rPr lang="en-US" dirty="0" err="1"/>
              <a:t>node,father</a:t>
            </a:r>
            <a:r>
              <a:rPr lang="en-US" dirty="0"/>
              <a:t>); </a:t>
            </a:r>
          </a:p>
          <a:p>
            <a:pPr>
              <a:lnSpc>
                <a:spcPct val="130000"/>
              </a:lnSpc>
            </a:pPr>
            <a:r>
              <a:rPr lang="en-US" dirty="0"/>
              <a:t>   </a:t>
            </a:r>
            <a:r>
              <a:rPr lang="en-US" b="1" dirty="0"/>
              <a:t>if</a:t>
            </a:r>
            <a:r>
              <a:rPr lang="en-US" dirty="0"/>
              <a:t> (depth(node) &lt; </a:t>
            </a:r>
            <a:r>
              <a:rPr lang="en-US" dirty="0" err="1"/>
              <a:t>maxDepth</a:t>
            </a:r>
            <a:r>
              <a:rPr lang="en-US" dirty="0"/>
              <a:t>)  </a:t>
            </a:r>
          </a:p>
          <a:p>
            <a:pPr>
              <a:lnSpc>
                <a:spcPct val="130000"/>
              </a:lnSpc>
            </a:pPr>
            <a:r>
              <a:rPr lang="en-US" dirty="0"/>
              <a:t>   	expand-nodes adjacent-nodes(node, Operators[problem]);</a:t>
            </a:r>
          </a:p>
          <a:p>
            <a:pPr>
              <a:lnSpc>
                <a:spcPct val="130000"/>
              </a:lnSpc>
            </a:pPr>
            <a:r>
              <a:rPr lang="en-US" dirty="0"/>
              <a:t>	push(Stack, expand-nodes); </a:t>
            </a:r>
          </a:p>
          <a:p>
            <a:pPr>
              <a:lnSpc>
                <a:spcPct val="130000"/>
              </a:lnSpc>
            </a:pPr>
            <a:r>
              <a:rPr lang="en-US" dirty="0"/>
              <a:t>   	</a:t>
            </a:r>
            <a:r>
              <a:rPr lang="en-US" b="1" dirty="0" err="1"/>
              <a:t>foreach</a:t>
            </a:r>
            <a:r>
              <a:rPr lang="en-US" dirty="0"/>
              <a:t> ex-node in expand-nodes </a:t>
            </a:r>
          </a:p>
          <a:p>
            <a:pPr>
              <a:lnSpc>
                <a:spcPct val="130000"/>
              </a:lnSpc>
            </a:pPr>
            <a:r>
              <a:rPr lang="en-US" dirty="0"/>
              <a:t>		father(ex-node) = node; </a:t>
            </a:r>
          </a:p>
          <a:p>
            <a:pPr>
              <a:lnSpc>
                <a:spcPct val="130000"/>
              </a:lnSpc>
            </a:pPr>
            <a:r>
              <a:rPr lang="en-US" dirty="0"/>
              <a:t> end</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178618" y="4827779"/>
            <a:ext cx="4004082" cy="20302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143" y="1001390"/>
            <a:ext cx="4037557" cy="3840036"/>
          </a:xfrm>
          <a:prstGeom prst="rect">
            <a:avLst/>
          </a:prstGeom>
        </p:spPr>
      </p:pic>
    </p:spTree>
    <p:extLst>
      <p:ext uri="{BB962C8B-B14F-4D97-AF65-F5344CB8AC3E}">
        <p14:creationId xmlns:p14="http://schemas.microsoft.com/office/powerpoint/2010/main" val="3925541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FAF9"/>
            </a:gs>
            <a:gs pos="100000">
              <a:srgbClr val="B2C0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p:cNvSpPr/>
          <p:nvPr/>
        </p:nvSpPr>
        <p:spPr>
          <a:xfrm>
            <a:off x="858981" y="464522"/>
            <a:ext cx="10709564"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spc="300" dirty="0" err="1">
                <a:solidFill>
                  <a:schemeClr val="bg2"/>
                </a:solidFill>
                <a:latin typeface="Arial" panose="020B0604020202020204" pitchFamily="34" charset="0"/>
                <a:cs typeface="Arial" panose="020B0604020202020204" pitchFamily="34" charset="0"/>
              </a:rPr>
              <a:t>Tìm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kiếm</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a:solidFill>
                  <a:schemeClr val="bg2"/>
                </a:solidFill>
                <a:latin typeface="Arial" panose="020B0604020202020204" pitchFamily="34" charset="0"/>
                <a:cs typeface="Arial" panose="020B0604020202020204" pitchFamily="34" charset="0"/>
              </a:rPr>
              <a:t>sâu</a:t>
            </a:r>
            <a:r>
              <a:rPr lang="en-US" sz="2800" b="1" spc="300" dirty="0">
                <a:solidFill>
                  <a:schemeClr val="bg2"/>
                </a:solidFill>
                <a:latin typeface="Arial" panose="020B0604020202020204" pitchFamily="34" charset="0"/>
                <a:cs typeface="Arial" panose="020B0604020202020204" pitchFamily="34" charset="0"/>
              </a:rPr>
              <a:t> </a:t>
            </a:r>
            <a:r>
              <a:rPr lang="en-US" sz="2800" b="1" spc="300" dirty="0" err="1" smtClean="0">
                <a:solidFill>
                  <a:schemeClr val="bg2"/>
                </a:solidFill>
                <a:latin typeface="Arial" panose="020B0604020202020204" pitchFamily="34" charset="0"/>
                <a:cs typeface="Arial" panose="020B0604020202020204" pitchFamily="34" charset="0"/>
              </a:rPr>
              <a:t>dần</a:t>
            </a:r>
            <a:r>
              <a:rPr lang="en-US" sz="2800" b="1" spc="300" dirty="0" smtClean="0">
                <a:solidFill>
                  <a:schemeClr val="bg2"/>
                </a:solidFill>
                <a:latin typeface="Arial" panose="020B0604020202020204" pitchFamily="34" charset="0"/>
                <a:cs typeface="Arial" panose="020B0604020202020204" pitchFamily="34" charset="0"/>
              </a:rPr>
              <a:t> (</a:t>
            </a:r>
            <a:r>
              <a:rPr lang="en-US" sz="2800" dirty="0" smtClean="0">
                <a:latin typeface="Arial (Body)"/>
              </a:rPr>
              <a:t>Iterative </a:t>
            </a:r>
            <a:r>
              <a:rPr lang="en-US" sz="2800" dirty="0">
                <a:latin typeface="Arial (Body)"/>
              </a:rPr>
              <a:t>deepening depth-first </a:t>
            </a:r>
            <a:r>
              <a:rPr lang="en-US" sz="2800" dirty="0" smtClean="0">
                <a:latin typeface="Arial (Body)"/>
              </a:rPr>
              <a:t>search)</a:t>
            </a:r>
            <a:endParaRPr lang="en-US" sz="2800" b="1" spc="300" dirty="0">
              <a:solidFill>
                <a:schemeClr val="bg2"/>
              </a:solidFill>
              <a:latin typeface="Arial (Body)"/>
              <a:cs typeface="Arial" panose="020B0604020202020204" pitchFamily="34" charset="0"/>
            </a:endParaRPr>
          </a:p>
        </p:txBody>
      </p:sp>
      <p:sp>
        <p:nvSpPr>
          <p:cNvPr id="71" name="Rectangle 70"/>
          <p:cNvSpPr/>
          <p:nvPr/>
        </p:nvSpPr>
        <p:spPr>
          <a:xfrm>
            <a:off x="858981" y="987742"/>
            <a:ext cx="5238909" cy="3416320"/>
          </a:xfrm>
          <a:prstGeom prst="rect">
            <a:avLst/>
          </a:prstGeom>
        </p:spPr>
        <p:txBody>
          <a:bodyPr wrap="square">
            <a:spAutoFit/>
          </a:bodyPr>
          <a:lstStyle/>
          <a:p>
            <a:pPr algn="just">
              <a:lnSpc>
                <a:spcPct val="150000"/>
              </a:lnSpc>
            </a:pPr>
            <a:r>
              <a:rPr lang="vi-VN" sz="2400" dirty="0">
                <a:latin typeface="Arial (Body)"/>
                <a:cs typeface="Arial" panose="020B0604020202020204" pitchFamily="34" charset="0"/>
              </a:rPr>
              <a:t>Giải </a:t>
            </a:r>
            <a:r>
              <a:rPr lang="vi-VN" sz="2400" dirty="0" smtClean="0">
                <a:latin typeface="Arial (Body)"/>
                <a:cs typeface="Arial" panose="020B0604020202020204" pitchFamily="34" charset="0"/>
              </a:rPr>
              <a:t>thuật</a:t>
            </a:r>
            <a:r>
              <a:rPr lang="en-US" sz="2400" dirty="0" smtClean="0">
                <a:latin typeface="Arial (Body)"/>
                <a:cs typeface="Arial" panose="020B0604020202020204" pitchFamily="34" charset="0"/>
              </a:rPr>
              <a:t> </a:t>
            </a:r>
            <a:r>
              <a:rPr lang="en-US" sz="2400" dirty="0" smtClean="0">
                <a:latin typeface="Arial (Body)"/>
              </a:rPr>
              <a:t>Depth-</a:t>
            </a:r>
            <a:r>
              <a:rPr lang="en-US" sz="2400" dirty="0" err="1" smtClean="0">
                <a:latin typeface="Arial (Body)"/>
              </a:rPr>
              <a:t>Limitted</a:t>
            </a:r>
            <a:r>
              <a:rPr lang="en-US" sz="2400" dirty="0" smtClean="0">
                <a:latin typeface="Arial (Body)"/>
              </a:rPr>
              <a:t>-Search</a:t>
            </a:r>
            <a:r>
              <a:rPr lang="vi-VN" sz="2400" dirty="0" smtClean="0">
                <a:latin typeface="Arial (Body)"/>
                <a:cs typeface="Arial" panose="020B0604020202020204" pitchFamily="34" charset="0"/>
              </a:rPr>
              <a:t> phụ </a:t>
            </a:r>
            <a:r>
              <a:rPr lang="vi-VN" sz="2400" dirty="0">
                <a:latin typeface="Arial (Body)"/>
                <a:cs typeface="Arial" panose="020B0604020202020204" pitchFamily="34" charset="0"/>
              </a:rPr>
              <a:t>thuộc vào giới hạn độ sâu </a:t>
            </a:r>
            <a:r>
              <a:rPr lang="vi-VN" sz="2400" dirty="0" smtClean="0">
                <a:latin typeface="Arial (Body)"/>
                <a:cs typeface="Arial" panose="020B0604020202020204" pitchFamily="34" charset="0"/>
              </a:rPr>
              <a:t>lựa</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chọn </a:t>
            </a:r>
            <a:r>
              <a:rPr lang="vi-VN" sz="2400" dirty="0">
                <a:latin typeface="Arial (Body)"/>
                <a:cs typeface="Arial" panose="020B0604020202020204" pitchFamily="34" charset="0"/>
              </a:rPr>
              <a:t>ban đầu. </a:t>
            </a:r>
            <a:r>
              <a:rPr lang="en-US" sz="2400" dirty="0" smtClean="0">
                <a:latin typeface="Arial (Body)"/>
                <a:cs typeface="Arial" panose="020B0604020202020204" pitchFamily="34" charset="0"/>
              </a:rPr>
              <a:t>N</a:t>
            </a:r>
            <a:r>
              <a:rPr lang="vi-VN" sz="2400" dirty="0" smtClean="0">
                <a:latin typeface="Arial (Body)"/>
                <a:cs typeface="Arial" panose="020B0604020202020204" pitchFamily="34" charset="0"/>
              </a:rPr>
              <a:t>ếu </a:t>
            </a:r>
            <a:r>
              <a:rPr lang="vi-VN" sz="2400" dirty="0">
                <a:latin typeface="Arial (Body)"/>
                <a:cs typeface="Arial" panose="020B0604020202020204" pitchFamily="34" charset="0"/>
              </a:rPr>
              <a:t>chọn </a:t>
            </a:r>
            <a:r>
              <a:rPr lang="vi-VN" sz="2400" dirty="0" smtClean="0">
                <a:latin typeface="Arial (Body)"/>
                <a:cs typeface="Arial" panose="020B0604020202020204" pitchFamily="34" charset="0"/>
              </a:rPr>
              <a:t>độ</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sâu </a:t>
            </a:r>
            <a:r>
              <a:rPr lang="vi-VN" sz="2400" dirty="0">
                <a:latin typeface="Arial (Body)"/>
                <a:cs typeface="Arial" panose="020B0604020202020204" pitchFamily="34" charset="0"/>
              </a:rPr>
              <a:t>tối đa không phù hợp, giải thuật tìm kiếm theo chiều sâu có giới hạn sẽ không </a:t>
            </a:r>
            <a:r>
              <a:rPr lang="vi-VN" sz="2400" dirty="0" smtClean="0">
                <a:latin typeface="Arial (Body)"/>
                <a:cs typeface="Arial" panose="020B0604020202020204" pitchFamily="34" charset="0"/>
              </a:rPr>
              <a:t>tìm</a:t>
            </a:r>
            <a:r>
              <a:rPr lang="en-US" sz="2400" dirty="0" smtClean="0">
                <a:latin typeface="Arial (Body)"/>
                <a:cs typeface="Arial" panose="020B0604020202020204" pitchFamily="34" charset="0"/>
              </a:rPr>
              <a:t> </a:t>
            </a:r>
            <a:r>
              <a:rPr lang="vi-VN" sz="2400" dirty="0" smtClean="0">
                <a:latin typeface="Arial (Body)"/>
                <a:cs typeface="Arial" panose="020B0604020202020204" pitchFamily="34" charset="0"/>
              </a:rPr>
              <a:t>được </a:t>
            </a:r>
            <a:r>
              <a:rPr lang="vi-VN" sz="2400" dirty="0">
                <a:latin typeface="Arial (Body)"/>
                <a:cs typeface="Arial" panose="020B0604020202020204" pitchFamily="34" charset="0"/>
              </a:rPr>
              <a:t>lời giải của bài toán</a:t>
            </a:r>
            <a:r>
              <a:rPr lang="vi-VN" sz="2400" dirty="0" smtClean="0">
                <a:latin typeface="Arial (Body)"/>
                <a:cs typeface="Arial" panose="020B0604020202020204" pitchFamily="34" charset="0"/>
              </a:rPr>
              <a:t>.</a:t>
            </a:r>
            <a:endParaRPr lang="vi-VN" sz="2400" dirty="0">
              <a:latin typeface="Arial (Body)"/>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890" y="1151177"/>
            <a:ext cx="5470655" cy="1400370"/>
          </a:xfrm>
          <a:prstGeom prst="rect">
            <a:avLst/>
          </a:prstGeom>
        </p:spPr>
      </p:pic>
      <p:sp>
        <p:nvSpPr>
          <p:cNvPr id="8" name="Rectangle 7"/>
          <p:cNvSpPr/>
          <p:nvPr/>
        </p:nvSpPr>
        <p:spPr>
          <a:xfrm>
            <a:off x="858981" y="4364311"/>
            <a:ext cx="8499764" cy="22529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30000"/>
              </a:lnSpc>
            </a:pPr>
            <a:r>
              <a:rPr lang="en-US" b="1" dirty="0">
                <a:latin typeface="Arial (Body)"/>
              </a:rPr>
              <a:t>Function</a:t>
            </a:r>
            <a:r>
              <a:rPr lang="en-US" dirty="0">
                <a:latin typeface="Arial (Body)"/>
              </a:rPr>
              <a:t> Iterative-deepening-Search(problem) returns a solution, or failure</a:t>
            </a:r>
          </a:p>
          <a:p>
            <a:pPr>
              <a:lnSpc>
                <a:spcPct val="130000"/>
              </a:lnSpc>
            </a:pPr>
            <a:r>
              <a:rPr lang="en-US" dirty="0">
                <a:latin typeface="Arial (Body)"/>
              </a:rPr>
              <a:t> </a:t>
            </a:r>
            <a:r>
              <a:rPr lang="en-US" b="1" dirty="0">
                <a:latin typeface="Arial (Body)"/>
              </a:rPr>
              <a:t>for depth </a:t>
            </a:r>
            <a:r>
              <a:rPr lang="en-US" dirty="0">
                <a:latin typeface="Arial (Body)"/>
              </a:rPr>
              <a:t>= 0 to ∞ do </a:t>
            </a:r>
          </a:p>
          <a:p>
            <a:pPr>
              <a:lnSpc>
                <a:spcPct val="130000"/>
              </a:lnSpc>
            </a:pPr>
            <a:r>
              <a:rPr lang="en-US" dirty="0">
                <a:latin typeface="Arial (Body)"/>
              </a:rPr>
              <a:t>   </a:t>
            </a:r>
            <a:r>
              <a:rPr lang="en-US" b="1" dirty="0">
                <a:latin typeface="Arial (Body)"/>
              </a:rPr>
              <a:t>result</a:t>
            </a:r>
            <a:r>
              <a:rPr lang="en-US" dirty="0">
                <a:latin typeface="Arial (Body)"/>
              </a:rPr>
              <a:t>  Depth-Limited-Search(problem, depth)</a:t>
            </a:r>
          </a:p>
          <a:p>
            <a:pPr>
              <a:lnSpc>
                <a:spcPct val="130000"/>
              </a:lnSpc>
            </a:pPr>
            <a:r>
              <a:rPr lang="en-US" dirty="0">
                <a:latin typeface="Arial (Body)"/>
              </a:rPr>
              <a:t>  </a:t>
            </a:r>
            <a:r>
              <a:rPr lang="en-US" b="1" dirty="0">
                <a:latin typeface="Arial (Body)"/>
              </a:rPr>
              <a:t>if</a:t>
            </a:r>
            <a:r>
              <a:rPr lang="en-US" dirty="0">
                <a:latin typeface="Arial (Body)"/>
              </a:rPr>
              <a:t> </a:t>
            </a:r>
            <a:r>
              <a:rPr lang="en-US" dirty="0" smtClean="0">
                <a:latin typeface="Arial (Body)"/>
              </a:rPr>
              <a:t>result </a:t>
            </a:r>
            <a:r>
              <a:rPr lang="en-US" dirty="0">
                <a:latin typeface="Arial (Body)"/>
              </a:rPr>
              <a:t>succeeds </a:t>
            </a:r>
            <a:r>
              <a:rPr lang="en-US" b="1" dirty="0">
                <a:latin typeface="Arial (Body)"/>
              </a:rPr>
              <a:t>then return </a:t>
            </a:r>
            <a:r>
              <a:rPr lang="en-US" dirty="0">
                <a:latin typeface="Arial (Body)"/>
              </a:rPr>
              <a:t>result </a:t>
            </a:r>
            <a:endParaRPr lang="en-US" dirty="0" smtClean="0">
              <a:latin typeface="Arial (Body)"/>
            </a:endParaRPr>
          </a:p>
          <a:p>
            <a:pPr>
              <a:lnSpc>
                <a:spcPct val="130000"/>
              </a:lnSpc>
            </a:pPr>
            <a:r>
              <a:rPr lang="en-US" dirty="0" smtClean="0">
                <a:latin typeface="Arial (Body)"/>
              </a:rPr>
              <a:t> </a:t>
            </a:r>
            <a:r>
              <a:rPr lang="en-US" b="1" dirty="0" smtClean="0">
                <a:latin typeface="Arial (Body)"/>
              </a:rPr>
              <a:t>end</a:t>
            </a:r>
            <a:endParaRPr lang="en-US" b="1" dirty="0">
              <a:latin typeface="Arial (Body)"/>
            </a:endParaRPr>
          </a:p>
          <a:p>
            <a:pPr>
              <a:lnSpc>
                <a:spcPct val="130000"/>
              </a:lnSpc>
            </a:pPr>
            <a:r>
              <a:rPr lang="en-US" dirty="0">
                <a:latin typeface="Arial (Body)"/>
              </a:rPr>
              <a:t> </a:t>
            </a:r>
            <a:r>
              <a:rPr lang="en-US" b="1" dirty="0">
                <a:latin typeface="Arial (Body)"/>
              </a:rPr>
              <a:t>return</a:t>
            </a:r>
            <a:r>
              <a:rPr lang="en-US" dirty="0">
                <a:latin typeface="Arial (Body)"/>
              </a:rPr>
              <a:t> </a:t>
            </a:r>
            <a:r>
              <a:rPr lang="en-US" dirty="0" smtClean="0">
                <a:latin typeface="Arial (Body)"/>
              </a:rPr>
              <a:t>failure </a:t>
            </a:r>
            <a:endParaRPr lang="en-US" dirty="0">
              <a:latin typeface="Arial (Body)"/>
            </a:endParaRPr>
          </a:p>
        </p:txBody>
      </p:sp>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7890" y="2581988"/>
            <a:ext cx="5470656" cy="115233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3057" y="3734318"/>
            <a:ext cx="2465488" cy="2882917"/>
          </a:xfrm>
          <a:prstGeom prst="rect">
            <a:avLst/>
          </a:prstGeom>
        </p:spPr>
      </p:pic>
    </p:spTree>
    <p:extLst>
      <p:ext uri="{BB962C8B-B14F-4D97-AF65-F5344CB8AC3E}">
        <p14:creationId xmlns:p14="http://schemas.microsoft.com/office/powerpoint/2010/main" val="30673981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sp>
        <p:nvSpPr>
          <p:cNvPr id="88" name="TextBox 87"/>
          <p:cNvSpPr txBox="1"/>
          <p:nvPr/>
        </p:nvSpPr>
        <p:spPr>
          <a:xfrm>
            <a:off x="-27295" y="5903893"/>
            <a:ext cx="4100998" cy="1015663"/>
          </a:xfrm>
          <a:prstGeom prst="rect">
            <a:avLst/>
          </a:prstGeom>
          <a:noFill/>
        </p:spPr>
        <p:txBody>
          <a:bodyPr wrap="square" rtlCol="0">
            <a:spAutoFit/>
          </a:bodyPr>
          <a:lstStyle/>
          <a:p>
            <a:r>
              <a:rPr lang="en-US" sz="2000" i="1" dirty="0" err="1">
                <a:solidFill>
                  <a:schemeClr val="bg1"/>
                </a:solidFill>
                <a:latin typeface="Arial" panose="020B0604020202020204" pitchFamily="34" charset="0"/>
                <a:cs typeface="Arial" panose="020B0604020202020204" pitchFamily="34" charset="0"/>
              </a:rPr>
              <a:t>Đừng</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sợ</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các</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cỗ</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máy</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thông</a:t>
            </a:r>
            <a:r>
              <a:rPr lang="en-US" sz="2000" i="1" dirty="0">
                <a:solidFill>
                  <a:schemeClr val="bg1"/>
                </a:solidFill>
                <a:latin typeface="Arial" panose="020B0604020202020204" pitchFamily="34" charset="0"/>
                <a:cs typeface="Arial" panose="020B0604020202020204" pitchFamily="34" charset="0"/>
              </a:rPr>
              <a:t> </a:t>
            </a:r>
            <a:r>
              <a:rPr lang="en-US" sz="2000" i="1" dirty="0" smtClean="0">
                <a:solidFill>
                  <a:schemeClr val="bg1"/>
                </a:solidFill>
                <a:latin typeface="Arial" panose="020B0604020202020204" pitchFamily="34" charset="0"/>
                <a:cs typeface="Arial" panose="020B0604020202020204" pitchFamily="34" charset="0"/>
              </a:rPr>
              <a:t>minh</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Hãy</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làm</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việc</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với</a:t>
            </a:r>
            <a:r>
              <a:rPr lang="en-US" sz="2000" i="1" dirty="0">
                <a:solidFill>
                  <a:schemeClr val="bg1"/>
                </a:solidFill>
                <a:latin typeface="Arial" panose="020B0604020202020204" pitchFamily="34" charset="0"/>
                <a:cs typeface="Arial" panose="020B0604020202020204" pitchFamily="34" charset="0"/>
              </a:rPr>
              <a:t> </a:t>
            </a:r>
            <a:r>
              <a:rPr lang="en-US" sz="2000" i="1" dirty="0" err="1" smtClean="0">
                <a:solidFill>
                  <a:schemeClr val="bg1"/>
                </a:solidFill>
                <a:latin typeface="Arial" panose="020B0604020202020204" pitchFamily="34" charset="0"/>
                <a:cs typeface="Arial" panose="020B0604020202020204" pitchFamily="34" charset="0"/>
              </a:rPr>
              <a:t>chúng</a:t>
            </a:r>
            <a:r>
              <a:rPr lang="en-US" sz="2000" i="1" dirty="0" smtClean="0">
                <a:solidFill>
                  <a:schemeClr val="bg1"/>
                </a:solidFill>
                <a:latin typeface="Arial" panose="020B0604020202020204" pitchFamily="34" charset="0"/>
                <a:cs typeface="Arial" panose="020B0604020202020204" pitchFamily="34" charset="0"/>
              </a:rPr>
              <a:t> </a:t>
            </a:r>
          </a:p>
          <a:p>
            <a:pPr algn="r"/>
            <a:r>
              <a:rPr lang="en-US" i="1" dirty="0" smtClean="0">
                <a:solidFill>
                  <a:schemeClr val="bg1"/>
                </a:solidFill>
                <a:latin typeface="Arial" panose="020B0604020202020204" pitchFamily="34" charset="0"/>
                <a:cs typeface="Arial" panose="020B0604020202020204" pitchFamily="34" charset="0"/>
              </a:rPr>
              <a:t>Garry Kasparov | TED2017</a:t>
            </a:r>
            <a:endParaRPr lang="en-IN" i="1"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14" y="3075835"/>
            <a:ext cx="4059584" cy="2635851"/>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6666" y="32535"/>
            <a:ext cx="2014332" cy="3024022"/>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14" y="27836"/>
            <a:ext cx="2032000" cy="3048000"/>
          </a:xfrm>
          <a:prstGeom prst="rect">
            <a:avLst/>
          </a:prstGeom>
        </p:spPr>
      </p:pic>
      <p:sp>
        <p:nvSpPr>
          <p:cNvPr id="11" name="TextBox 10"/>
          <p:cNvSpPr txBox="1"/>
          <p:nvPr/>
        </p:nvSpPr>
        <p:spPr>
          <a:xfrm>
            <a:off x="4462818" y="199128"/>
            <a:ext cx="7410734" cy="2239844"/>
          </a:xfrm>
          <a:prstGeom prst="rect">
            <a:avLst/>
          </a:prstGeom>
          <a:noFill/>
        </p:spPr>
        <p:txBody>
          <a:bodyPr wrap="square" rtlCol="0">
            <a:spAutoFit/>
          </a:bodyPr>
          <a:lstStyle/>
          <a:p>
            <a:pPr algn="just">
              <a:lnSpc>
                <a:spcPct val="150000"/>
              </a:lnSpc>
            </a:pPr>
            <a:r>
              <a:rPr lang="vi-VN" sz="2400" dirty="0">
                <a:solidFill>
                  <a:schemeClr val="bg1"/>
                </a:solidFill>
                <a:cs typeface="Arial" panose="020B0604020202020204" pitchFamily="34" charset="0"/>
              </a:rPr>
              <a:t>Ngay từ khi chiếc máy tính điện tử đầu tiên ra đời, các nhà khoa </a:t>
            </a:r>
            <a:r>
              <a:rPr lang="vi-VN" sz="2400" dirty="0" smtClean="0">
                <a:solidFill>
                  <a:schemeClr val="bg1"/>
                </a:solidFill>
                <a:cs typeface="Arial" panose="020B0604020202020204" pitchFamily="34" charset="0"/>
              </a:rPr>
              <a:t>học</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máy </a:t>
            </a:r>
            <a:r>
              <a:rPr lang="vi-VN" sz="2400" dirty="0">
                <a:solidFill>
                  <a:schemeClr val="bg1"/>
                </a:solidFill>
                <a:cs typeface="Arial" panose="020B0604020202020204" pitchFamily="34" charset="0"/>
              </a:rPr>
              <a:t>tính đã hướng đến phát hiển hệ thống máy tính (gồm cả phần cứng và phần mềm)</a:t>
            </a:r>
          </a:p>
          <a:p>
            <a:pPr algn="just">
              <a:lnSpc>
                <a:spcPct val="150000"/>
              </a:lnSpc>
            </a:pPr>
            <a:r>
              <a:rPr lang="vi-VN" sz="2400" dirty="0">
                <a:solidFill>
                  <a:schemeClr val="bg1"/>
                </a:solidFill>
                <a:cs typeface="Arial" panose="020B0604020202020204" pitchFamily="34" charset="0"/>
              </a:rPr>
              <a:t>sao cho nó có khả năng thông minh như loài người</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2" name="TextBox 11"/>
          <p:cNvSpPr txBox="1"/>
          <p:nvPr/>
        </p:nvSpPr>
        <p:spPr>
          <a:xfrm>
            <a:off x="4462818" y="2710316"/>
            <a:ext cx="7410734" cy="2239844"/>
          </a:xfrm>
          <a:prstGeom prst="rect">
            <a:avLst/>
          </a:prstGeom>
          <a:noFill/>
        </p:spPr>
        <p:txBody>
          <a:bodyPr wrap="square" rtlCol="0">
            <a:spAutoFit/>
          </a:bodyPr>
          <a:lstStyle/>
          <a:p>
            <a:pPr algn="just">
              <a:lnSpc>
                <a:spcPct val="150000"/>
              </a:lnSpc>
            </a:pPr>
            <a:r>
              <a:rPr lang="en-US" sz="2400" dirty="0" smtClean="0">
                <a:solidFill>
                  <a:schemeClr val="bg1"/>
                </a:solidFill>
                <a:cs typeface="Arial" panose="020B0604020202020204" pitchFamily="34" charset="0"/>
              </a:rPr>
              <a:t>T</a:t>
            </a:r>
            <a:r>
              <a:rPr lang="vi-VN" sz="2400" dirty="0" smtClean="0">
                <a:solidFill>
                  <a:schemeClr val="bg1"/>
                </a:solidFill>
                <a:cs typeface="Arial" panose="020B0604020202020204" pitchFamily="34" charset="0"/>
              </a:rPr>
              <a:t>rong </a:t>
            </a:r>
            <a:r>
              <a:rPr lang="vi-VN" sz="2400" dirty="0">
                <a:solidFill>
                  <a:schemeClr val="bg1"/>
                </a:solidFill>
                <a:cs typeface="Arial" panose="020B0604020202020204" pitchFamily="34" charset="0"/>
              </a:rPr>
              <a:t>một số lĩnh vực, máy tính có thể thực hiện tốt hơn hoặc tương đương </a:t>
            </a:r>
            <a:r>
              <a:rPr lang="vi-VN" sz="2400" dirty="0" smtClean="0">
                <a:solidFill>
                  <a:schemeClr val="bg1"/>
                </a:solidFill>
                <a:cs typeface="Arial" panose="020B0604020202020204" pitchFamily="34" charset="0"/>
              </a:rPr>
              <a:t>con</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người </a:t>
            </a:r>
            <a:r>
              <a:rPr lang="vi-VN" sz="2400" dirty="0">
                <a:solidFill>
                  <a:schemeClr val="bg1"/>
                </a:solidFill>
                <a:cs typeface="Arial" panose="020B0604020202020204" pitchFamily="34" charset="0"/>
              </a:rPr>
              <a:t>(tất nhiên không phải tất cả các lĩnh vực). Đó chính là các hệ thống thông minh</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0671" y="4580901"/>
            <a:ext cx="3712758" cy="2246219"/>
          </a:xfrm>
          <a:prstGeom prst="rect">
            <a:avLst/>
          </a:prstGeom>
        </p:spPr>
      </p:pic>
      <p:pic>
        <p:nvPicPr>
          <p:cNvPr id="2" name="Garry Kasparov T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928738" y="5622122"/>
            <a:ext cx="609600" cy="609600"/>
          </a:xfrm>
          <a:prstGeom prst="rect">
            <a:avLst/>
          </a:prstGeom>
        </p:spPr>
      </p:pic>
    </p:spTree>
    <p:extLst>
      <p:ext uri="{BB962C8B-B14F-4D97-AF65-F5344CB8AC3E}">
        <p14:creationId xmlns:p14="http://schemas.microsoft.com/office/powerpoint/2010/main" val="14700690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94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pic>
        <p:nvPicPr>
          <p:cNvPr id="18" name="Picture 17" descr="Screen Clipping"/>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053832" y="329322"/>
            <a:ext cx="5925377" cy="924054"/>
          </a:xfrm>
          <a:prstGeom prst="rect">
            <a:avLst/>
          </a:prstGeom>
        </p:spPr>
      </p:pic>
      <p:sp>
        <p:nvSpPr>
          <p:cNvPr id="88" name="TextBox 87"/>
          <p:cNvSpPr txBox="1"/>
          <p:nvPr/>
        </p:nvSpPr>
        <p:spPr>
          <a:xfrm>
            <a:off x="-117792" y="2916850"/>
            <a:ext cx="2292823" cy="698717"/>
          </a:xfrm>
          <a:prstGeom prst="rect">
            <a:avLst/>
          </a:prstGeom>
          <a:noFill/>
        </p:spPr>
        <p:txBody>
          <a:bodyPr wrap="square" rtlCol="0">
            <a:spAutoFit/>
          </a:bodyPr>
          <a:lstStyle/>
          <a:p>
            <a:pPr algn="ctr">
              <a:lnSpc>
                <a:spcPct val="150000"/>
              </a:lnSpc>
            </a:pPr>
            <a:r>
              <a:rPr lang="en-US" sz="1400" i="1" dirty="0">
                <a:solidFill>
                  <a:schemeClr val="bg1"/>
                </a:solidFill>
                <a:latin typeface="Arial" panose="020B0604020202020204" pitchFamily="34" charset="0"/>
                <a:cs typeface="Arial" panose="020B0604020202020204" pitchFamily="34" charset="0"/>
              </a:rPr>
              <a:t>Herbert Alexander Simon </a:t>
            </a:r>
            <a:endParaRPr lang="en-US" sz="1400" i="1" dirty="0" smtClean="0">
              <a:solidFill>
                <a:schemeClr val="bg1"/>
              </a:solidFill>
              <a:latin typeface="Arial" panose="020B0604020202020204" pitchFamily="34" charset="0"/>
              <a:cs typeface="Arial" panose="020B0604020202020204" pitchFamily="34" charset="0"/>
            </a:endParaRPr>
          </a:p>
          <a:p>
            <a:pPr algn="ctr">
              <a:lnSpc>
                <a:spcPct val="150000"/>
              </a:lnSpc>
            </a:pPr>
            <a:r>
              <a:rPr lang="en-US" sz="1400" i="1" dirty="0" smtClean="0">
                <a:solidFill>
                  <a:schemeClr val="bg1"/>
                </a:solidFill>
                <a:latin typeface="Arial" panose="020B0604020202020204" pitchFamily="34" charset="0"/>
                <a:cs typeface="Arial" panose="020B0604020202020204" pitchFamily="34" charset="0"/>
              </a:rPr>
              <a:t>(15/6/1916 </a:t>
            </a:r>
            <a:r>
              <a:rPr lang="en-US" sz="1400" i="1" dirty="0">
                <a:solidFill>
                  <a:schemeClr val="bg1"/>
                </a:solidFill>
                <a:latin typeface="Arial" panose="020B0604020202020204" pitchFamily="34" charset="0"/>
                <a:cs typeface="Arial" panose="020B0604020202020204" pitchFamily="34" charset="0"/>
              </a:rPr>
              <a:t>– 9/2/2001)</a:t>
            </a:r>
            <a:endParaRPr lang="en-IN" sz="1200" i="1"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2" name="TextBox 11"/>
          <p:cNvSpPr txBox="1"/>
          <p:nvPr/>
        </p:nvSpPr>
        <p:spPr>
          <a:xfrm>
            <a:off x="491319" y="4343150"/>
            <a:ext cx="11245755" cy="2308324"/>
          </a:xfrm>
          <a:prstGeom prst="rect">
            <a:avLst/>
          </a:prstGeom>
          <a:noFill/>
        </p:spPr>
        <p:txBody>
          <a:bodyPr wrap="square" rtlCol="0">
            <a:spAutoFit/>
          </a:bodyPr>
          <a:lstStyle/>
          <a:p>
            <a:pPr algn="just">
              <a:lnSpc>
                <a:spcPct val="150000"/>
              </a:lnSpc>
            </a:pPr>
            <a:r>
              <a:rPr lang="vi-VN" sz="2400" dirty="0">
                <a:solidFill>
                  <a:schemeClr val="bg1"/>
                </a:solidFill>
                <a:cs typeface="Arial" panose="020B0604020202020204" pitchFamily="34" charset="0"/>
              </a:rPr>
              <a:t>Như vậy, trí tuệ nhân tạo ở đây là nói đến khả năng của máy khi thực hiện các </a:t>
            </a:r>
            <a:r>
              <a:rPr lang="vi-VN" sz="2400" dirty="0" smtClean="0">
                <a:solidFill>
                  <a:schemeClr val="bg1"/>
                </a:solidFill>
                <a:cs typeface="Arial" panose="020B0604020202020204" pitchFamily="34" charset="0"/>
              </a:rPr>
              <a:t>công</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việc </a:t>
            </a:r>
            <a:r>
              <a:rPr lang="vi-VN" sz="2400" dirty="0">
                <a:solidFill>
                  <a:schemeClr val="bg1"/>
                </a:solidFill>
                <a:cs typeface="Arial" panose="020B0604020202020204" pitchFamily="34" charset="0"/>
              </a:rPr>
              <a:t>mà con người thường phải xử </a:t>
            </a:r>
            <a:r>
              <a:rPr lang="vi-VN" sz="2400" dirty="0" smtClean="0">
                <a:solidFill>
                  <a:schemeClr val="bg1"/>
                </a:solidFill>
                <a:cs typeface="Arial" panose="020B0604020202020204" pitchFamily="34" charset="0"/>
              </a:rPr>
              <a:t>lý</a:t>
            </a:r>
            <a:r>
              <a:rPr lang="en-US" sz="2400" dirty="0" smtClean="0">
                <a:solidFill>
                  <a:schemeClr val="bg1"/>
                </a:solidFill>
                <a:cs typeface="Arial" panose="020B0604020202020204" pitchFamily="34" charset="0"/>
              </a:rPr>
              <a:t>; </a:t>
            </a:r>
            <a:r>
              <a:rPr lang="en-US" sz="2400" dirty="0" err="1" smtClean="0">
                <a:solidFill>
                  <a:schemeClr val="bg1"/>
                </a:solidFill>
                <a:cs typeface="Arial" panose="020B0604020202020204" pitchFamily="34" charset="0"/>
              </a:rPr>
              <a:t>và</a:t>
            </a:r>
            <a:r>
              <a:rPr lang="en-US" sz="2400" dirty="0" smtClean="0">
                <a:solidFill>
                  <a:schemeClr val="bg1"/>
                </a:solidFill>
                <a:cs typeface="Arial" panose="020B0604020202020204" pitchFamily="34" charset="0"/>
              </a:rPr>
              <a:t> </a:t>
            </a:r>
            <a:r>
              <a:rPr lang="vi-VN" sz="2400" dirty="0">
                <a:solidFill>
                  <a:schemeClr val="bg1"/>
                </a:solidFill>
                <a:cs typeface="Arial" panose="020B0604020202020204" pitchFamily="34" charset="0"/>
              </a:rPr>
              <a:t>kết quả thực hiện </a:t>
            </a:r>
            <a:r>
              <a:rPr lang="vi-VN" sz="2400" dirty="0" smtClean="0">
                <a:solidFill>
                  <a:schemeClr val="bg1"/>
                </a:solidFill>
                <a:cs typeface="Arial" panose="020B0604020202020204" pitchFamily="34" charset="0"/>
              </a:rPr>
              <a:t>của</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máy </a:t>
            </a:r>
            <a:r>
              <a:rPr lang="vi-VN" sz="2400" dirty="0">
                <a:solidFill>
                  <a:schemeClr val="bg1"/>
                </a:solidFill>
                <a:cs typeface="Arial" panose="020B0604020202020204" pitchFamily="34" charset="0"/>
              </a:rPr>
              <a:t>là tốt hơn hoặc tương đương với con người thì ta gọi đó là máy thông minh hay </a:t>
            </a:r>
            <a:r>
              <a:rPr lang="vi-VN" sz="2400" dirty="0" smtClean="0">
                <a:solidFill>
                  <a:schemeClr val="bg1"/>
                </a:solidFill>
                <a:cs typeface="Arial" panose="020B0604020202020204" pitchFamily="34" charset="0"/>
              </a:rPr>
              <a:t>máy</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đó </a:t>
            </a:r>
            <a:r>
              <a:rPr lang="vi-VN" sz="2400" dirty="0">
                <a:solidFill>
                  <a:schemeClr val="bg1"/>
                </a:solidFill>
                <a:cs typeface="Arial" panose="020B0604020202020204" pitchFamily="34" charset="0"/>
              </a:rPr>
              <a:t>có trí thông minh.</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72" y="35352"/>
            <a:ext cx="1982496" cy="2777202"/>
          </a:xfrm>
          <a:prstGeom prst="rect">
            <a:avLst/>
          </a:prstGeom>
        </p:spPr>
      </p:pic>
      <p:pic>
        <p:nvPicPr>
          <p:cNvPr id="15" name="Picture 1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832" y="1253376"/>
            <a:ext cx="5925377" cy="2772162"/>
          </a:xfrm>
          <a:prstGeom prst="rect">
            <a:avLst/>
          </a:prstGeom>
        </p:spPr>
      </p:pic>
      <p:pic>
        <p:nvPicPr>
          <p:cNvPr id="16" name="Picture 15" descr="Screen Clipping"/>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053833" y="34278"/>
            <a:ext cx="5925377" cy="390580"/>
          </a:xfrm>
          <a:prstGeom prst="rect">
            <a:avLst/>
          </a:prstGeom>
        </p:spPr>
      </p:pic>
      <p:sp>
        <p:nvSpPr>
          <p:cNvPr id="21" name="TextBox 20"/>
          <p:cNvSpPr txBox="1"/>
          <p:nvPr/>
        </p:nvSpPr>
        <p:spPr>
          <a:xfrm>
            <a:off x="8054117" y="54592"/>
            <a:ext cx="4070604" cy="39703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just">
              <a:lnSpc>
                <a:spcPct val="150000"/>
              </a:lnSpc>
            </a:pPr>
            <a:r>
              <a:rPr lang="vi-VN" sz="2400" dirty="0">
                <a:solidFill>
                  <a:schemeClr val="bg1"/>
                </a:solidFill>
                <a:cs typeface="Arial" panose="020B0604020202020204" pitchFamily="34" charset="0"/>
              </a:rPr>
              <a:t>Các nhiệm vụ của con người thường xuyên phải thực hiện là: giải bài toán (tìm </a:t>
            </a:r>
            <a:r>
              <a:rPr lang="vi-VN" sz="2400" dirty="0" smtClean="0">
                <a:solidFill>
                  <a:schemeClr val="bg1"/>
                </a:solidFill>
                <a:cs typeface="Arial" panose="020B0604020202020204" pitchFamily="34" charset="0"/>
              </a:rPr>
              <a:t>kiếm,</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chứng </a:t>
            </a:r>
            <a:r>
              <a:rPr lang="vi-VN" sz="2400" dirty="0">
                <a:solidFill>
                  <a:schemeClr val="bg1"/>
                </a:solidFill>
                <a:cs typeface="Arial" panose="020B0604020202020204" pitchFamily="34" charset="0"/>
              </a:rPr>
              <a:t>minh, lập luận), học, giao tiếp, thể hiện cảm xúc, thích nghi với môi trường </a:t>
            </a:r>
            <a:r>
              <a:rPr lang="vi-VN" sz="2400" dirty="0" smtClean="0">
                <a:solidFill>
                  <a:schemeClr val="bg1"/>
                </a:solidFill>
                <a:cs typeface="Arial" panose="020B0604020202020204" pitchFamily="34" charset="0"/>
              </a:rPr>
              <a:t>xung</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quanh</a:t>
            </a:r>
            <a:r>
              <a:rPr lang="vi-VN" sz="2400" dirty="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v.v.</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19249741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sp>
        <p:nvSpPr>
          <p:cNvPr id="12" name="TextBox 11"/>
          <p:cNvSpPr txBox="1"/>
          <p:nvPr/>
        </p:nvSpPr>
        <p:spPr>
          <a:xfrm>
            <a:off x="282692" y="145844"/>
            <a:ext cx="7824078" cy="3970318"/>
          </a:xfrm>
          <a:prstGeom prst="rect">
            <a:avLst/>
          </a:prstGeom>
          <a:noFill/>
        </p:spPr>
        <p:txBody>
          <a:bodyPr wrap="square" rtlCol="0">
            <a:spAutoFit/>
          </a:bodyPr>
          <a:lstStyle/>
          <a:p>
            <a:pPr algn="just">
              <a:lnSpc>
                <a:spcPct val="150000"/>
              </a:lnSpc>
            </a:pPr>
            <a:r>
              <a:rPr lang="vi-VN" sz="2400" dirty="0">
                <a:solidFill>
                  <a:schemeClr val="bg1"/>
                </a:solidFill>
                <a:cs typeface="Arial" panose="020B0604020202020204" pitchFamily="34" charset="0"/>
              </a:rPr>
              <a:t>Vào năm 1943, Warren McCulioch và Walter Pitts bắt đầu thực hiện nghiên cứu ba cơ sở </a:t>
            </a:r>
            <a:r>
              <a:rPr lang="vi-VN" sz="2400" dirty="0" smtClean="0">
                <a:solidFill>
                  <a:schemeClr val="bg1"/>
                </a:solidFill>
                <a:cs typeface="Arial" panose="020B0604020202020204" pitchFamily="34" charset="0"/>
              </a:rPr>
              <a:t>lý </a:t>
            </a:r>
            <a:r>
              <a:rPr lang="vi-VN" sz="2400" dirty="0">
                <a:solidFill>
                  <a:schemeClr val="bg1"/>
                </a:solidFill>
                <a:cs typeface="Arial" panose="020B0604020202020204" pitchFamily="34" charset="0"/>
              </a:rPr>
              <a:t>thuyết cơ bản: triết học cơ bản và chức năng của các noron thần kinh; phân tích </a:t>
            </a:r>
            <a:r>
              <a:rPr lang="vi-VN" sz="2400" dirty="0" smtClean="0">
                <a:solidFill>
                  <a:schemeClr val="bg1"/>
                </a:solidFill>
                <a:cs typeface="Arial" panose="020B0604020202020204" pitchFamily="34" charset="0"/>
              </a:rPr>
              <a:t>các</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mệnh </a:t>
            </a:r>
            <a:r>
              <a:rPr lang="vi-VN" sz="2400" dirty="0">
                <a:solidFill>
                  <a:schemeClr val="bg1"/>
                </a:solidFill>
                <a:cs typeface="Arial" panose="020B0604020202020204" pitchFamily="34" charset="0"/>
              </a:rPr>
              <a:t>đề logic; và lý thuyết dự đoán của Turing. Các tác giả đã nghiên cứu đề xuât </a:t>
            </a:r>
            <a:r>
              <a:rPr lang="vi-VN" sz="2400" dirty="0" smtClean="0">
                <a:solidFill>
                  <a:schemeClr val="bg1"/>
                </a:solidFill>
                <a:cs typeface="Arial" panose="020B0604020202020204" pitchFamily="34" charset="0"/>
              </a:rPr>
              <a:t>mô</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hình </a:t>
            </a:r>
            <a:r>
              <a:rPr lang="vi-VN" sz="2400" dirty="0">
                <a:solidFill>
                  <a:schemeClr val="bg1"/>
                </a:solidFill>
                <a:cs typeface="Arial" panose="020B0604020202020204" pitchFamily="34" charset="0"/>
              </a:rPr>
              <a:t>noron nhân tạo, mỗi noron đặc trưng bởi hai trạng thái “bật”, “tắt” và phát hiện </a:t>
            </a:r>
            <a:r>
              <a:rPr lang="vi-VN" sz="2400" dirty="0" smtClean="0">
                <a:solidFill>
                  <a:schemeClr val="bg1"/>
                </a:solidFill>
                <a:cs typeface="Arial" panose="020B0604020202020204" pitchFamily="34" charset="0"/>
              </a:rPr>
              <a:t>mạng </a:t>
            </a:r>
            <a:r>
              <a:rPr lang="vi-VN" sz="2400" dirty="0">
                <a:solidFill>
                  <a:schemeClr val="bg1"/>
                </a:solidFill>
                <a:cs typeface="Arial" panose="020B0604020202020204" pitchFamily="34" charset="0"/>
              </a:rPr>
              <a:t>noron có khả năng học.</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7118" y="21704"/>
            <a:ext cx="3762900" cy="49727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7118" y="4994448"/>
            <a:ext cx="2646464" cy="1863552"/>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11771" r="4643"/>
          <a:stretch/>
        </p:blipFill>
        <p:spPr>
          <a:xfrm>
            <a:off x="10918209" y="4994448"/>
            <a:ext cx="1223389" cy="1863552"/>
          </a:xfrm>
          <a:prstGeom prst="rect">
            <a:avLst/>
          </a:prstGeom>
        </p:spPr>
      </p:pic>
      <p:sp>
        <p:nvSpPr>
          <p:cNvPr id="14" name="TextBox 13"/>
          <p:cNvSpPr txBox="1"/>
          <p:nvPr/>
        </p:nvSpPr>
        <p:spPr>
          <a:xfrm>
            <a:off x="282692" y="4116162"/>
            <a:ext cx="7824078" cy="267765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just">
              <a:lnSpc>
                <a:spcPct val="150000"/>
              </a:lnSpc>
            </a:pPr>
            <a:r>
              <a:rPr lang="vi-VN" sz="1600" i="1" dirty="0"/>
              <a:t>Các khái niệm về giải pháp của một mạng và khả năng thực hiện của một vị ngữ logic bằng một mạng. Sau khi phân chia các tế bào thần kinh trong một mạng trong hai </a:t>
            </a:r>
            <a:r>
              <a:rPr lang="vi-VN" sz="1600" i="1" dirty="0" smtClean="0"/>
              <a:t>nhóm</a:t>
            </a:r>
            <a:r>
              <a:rPr lang="en-US" sz="1600" i="1" dirty="0" smtClean="0"/>
              <a:t>: (1) </a:t>
            </a:r>
            <a:r>
              <a:rPr lang="vi-VN" sz="1600" i="1" dirty="0" smtClean="0"/>
              <a:t>các </a:t>
            </a:r>
            <a:r>
              <a:rPr lang="vi-VN" sz="1600" i="1" dirty="0"/>
              <a:t>nơron đầu </a:t>
            </a:r>
            <a:r>
              <a:rPr lang="vi-VN" sz="1600" i="1" dirty="0" smtClean="0"/>
              <a:t>vào </a:t>
            </a:r>
            <a:r>
              <a:rPr lang="vi-VN" sz="1600" i="1" dirty="0"/>
              <a:t>không nhận được tín hiệu từ bất kỳ nơron nào khác trong mạng và </a:t>
            </a:r>
            <a:r>
              <a:rPr lang="en-US" sz="1600" i="1" dirty="0" smtClean="0"/>
              <a:t>(2): </a:t>
            </a:r>
            <a:r>
              <a:rPr lang="vi-VN" sz="1600" i="1" dirty="0" smtClean="0"/>
              <a:t>phần </a:t>
            </a:r>
            <a:r>
              <a:rPr lang="vi-VN" sz="1600" i="1" dirty="0"/>
              <a:t>còn </a:t>
            </a:r>
            <a:r>
              <a:rPr lang="vi-VN" sz="1600" i="1" dirty="0" smtClean="0"/>
              <a:t>lại</a:t>
            </a:r>
            <a:r>
              <a:rPr lang="en-US" sz="1600" i="1" dirty="0" smtClean="0"/>
              <a:t>.</a:t>
            </a:r>
            <a:r>
              <a:rPr lang="vi-VN" sz="1600" i="1" dirty="0" smtClean="0"/>
              <a:t> </a:t>
            </a:r>
            <a:r>
              <a:rPr lang="en-US" sz="1600" i="1" dirty="0" smtClean="0"/>
              <a:t>2 </a:t>
            </a:r>
            <a:r>
              <a:rPr lang="en-US" sz="1600" i="1" dirty="0" err="1" smtClean="0"/>
              <a:t>ông</a:t>
            </a:r>
            <a:r>
              <a:rPr lang="en-US" sz="1600" i="1" dirty="0" smtClean="0"/>
              <a:t> </a:t>
            </a:r>
            <a:r>
              <a:rPr lang="vi-VN" sz="1600" i="1" dirty="0" smtClean="0"/>
              <a:t>xác </a:t>
            </a:r>
            <a:r>
              <a:rPr lang="vi-VN" sz="1600" i="1" dirty="0"/>
              <a:t>định một phương pháp để trả lời hai câu hỏi theo cách tổng quát nhất có </a:t>
            </a:r>
            <a:r>
              <a:rPr lang="vi-VN" sz="1600" i="1" dirty="0" smtClean="0"/>
              <a:t>thể:</a:t>
            </a:r>
            <a:r>
              <a:rPr lang="en-US" sz="1600" i="1" dirty="0" smtClean="0"/>
              <a:t> </a:t>
            </a:r>
          </a:p>
          <a:p>
            <a:pPr algn="just">
              <a:lnSpc>
                <a:spcPct val="150000"/>
              </a:lnSpc>
            </a:pPr>
            <a:r>
              <a:rPr lang="vi-VN" sz="1600" i="1" dirty="0" smtClean="0"/>
              <a:t>Một </a:t>
            </a:r>
            <a:r>
              <a:rPr lang="vi-VN" sz="1600" i="1" dirty="0"/>
              <a:t>tính toán mạng đã cho là gì</a:t>
            </a:r>
            <a:r>
              <a:rPr lang="vi-VN" sz="1600" i="1" dirty="0" smtClean="0"/>
              <a:t>?</a:t>
            </a:r>
            <a:endParaRPr lang="en-US" sz="1600" i="1" dirty="0"/>
          </a:p>
          <a:p>
            <a:pPr algn="just">
              <a:lnSpc>
                <a:spcPct val="150000"/>
              </a:lnSpc>
            </a:pPr>
            <a:r>
              <a:rPr lang="vi-VN" sz="1600" i="1" dirty="0" smtClean="0"/>
              <a:t>Một </a:t>
            </a:r>
            <a:r>
              <a:rPr lang="vi-VN" sz="1600" i="1" dirty="0"/>
              <a:t>mạng lưới có thể tính toán một câu logic hợp lý không?</a:t>
            </a:r>
            <a:endParaRPr lang="en-IN" sz="1600" i="1"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41196576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sp>
        <p:nvSpPr>
          <p:cNvPr id="12" name="TextBox 11"/>
          <p:cNvSpPr txBox="1"/>
          <p:nvPr/>
        </p:nvSpPr>
        <p:spPr>
          <a:xfrm>
            <a:off x="146214" y="3694260"/>
            <a:ext cx="11605600" cy="2862322"/>
          </a:xfrm>
          <a:prstGeom prst="rect">
            <a:avLst/>
          </a:prstGeom>
          <a:noFill/>
        </p:spPr>
        <p:txBody>
          <a:bodyPr wrap="square" rtlCol="0">
            <a:spAutoFit/>
          </a:bodyPr>
          <a:lstStyle/>
          <a:p>
            <a:pPr algn="just">
              <a:lnSpc>
                <a:spcPct val="150000"/>
              </a:lnSpc>
            </a:pPr>
            <a:r>
              <a:rPr lang="vi-VN" sz="2400" dirty="0">
                <a:solidFill>
                  <a:schemeClr val="bg1"/>
                </a:solidFill>
                <a:cs typeface="Arial" panose="020B0604020202020204" pitchFamily="34" charset="0"/>
              </a:rPr>
              <a:t>Thuật ngữ “Trí tuệ nhân tạo” (Artificial Intelligence - AI) được thiết lập bởi </a:t>
            </a:r>
            <a:r>
              <a:rPr lang="vi-VN" sz="2400" dirty="0" smtClean="0">
                <a:solidFill>
                  <a:schemeClr val="bg1"/>
                </a:solidFill>
                <a:cs typeface="Arial" panose="020B0604020202020204" pitchFamily="34" charset="0"/>
              </a:rPr>
              <a:t>John</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McCarthy </a:t>
            </a:r>
            <a:r>
              <a:rPr lang="vi-VN" sz="2400" dirty="0">
                <a:solidFill>
                  <a:schemeClr val="bg1"/>
                </a:solidFill>
                <a:cs typeface="Arial" panose="020B0604020202020204" pitchFamily="34" charset="0"/>
              </a:rPr>
              <a:t>tại Hội thảo đầu tiên về chủ đề này vào mùa hè năm 1956. Đồng thời, ông</a:t>
            </a:r>
          </a:p>
          <a:p>
            <a:pPr algn="just">
              <a:lnSpc>
                <a:spcPct val="150000"/>
              </a:lnSpc>
            </a:pPr>
            <a:r>
              <a:rPr lang="vi-VN" sz="2400" dirty="0">
                <a:solidFill>
                  <a:schemeClr val="bg1"/>
                </a:solidFill>
                <a:cs typeface="Arial" panose="020B0604020202020204" pitchFamily="34" charset="0"/>
              </a:rPr>
              <a:t>cũng đề xuất ngôn ngữ lập trình Lisp – một trong những ngôn ngữ lập trình hàm tiêu</a:t>
            </a:r>
          </a:p>
          <a:p>
            <a:pPr algn="just">
              <a:lnSpc>
                <a:spcPct val="150000"/>
              </a:lnSpc>
            </a:pPr>
            <a:r>
              <a:rPr lang="vi-VN" sz="2400" dirty="0">
                <a:solidFill>
                  <a:schemeClr val="bg1"/>
                </a:solidFill>
                <a:cs typeface="Arial" panose="020B0604020202020204" pitchFamily="34" charset="0"/>
              </a:rPr>
              <a:t>biểu, được sử dụng trong lĩnh vực AI. Sau đó, Alan Turing đưa ra "Turing test" như </a:t>
            </a:r>
            <a:r>
              <a:rPr lang="vi-VN" sz="2400" dirty="0" smtClean="0">
                <a:solidFill>
                  <a:schemeClr val="bg1"/>
                </a:solidFill>
                <a:cs typeface="Arial" panose="020B0604020202020204" pitchFamily="34" charset="0"/>
              </a:rPr>
              <a:t>là</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một </a:t>
            </a:r>
            <a:r>
              <a:rPr lang="vi-VN" sz="2400" dirty="0">
                <a:solidFill>
                  <a:schemeClr val="bg1"/>
                </a:solidFill>
                <a:cs typeface="Arial" panose="020B0604020202020204" pitchFamily="34" charset="0"/>
              </a:rPr>
              <a:t>phương pháp kiểm chứng hành vi thông </a:t>
            </a:r>
            <a:r>
              <a:rPr lang="vi-VN" sz="2400" dirty="0" smtClean="0">
                <a:solidFill>
                  <a:schemeClr val="bg1"/>
                </a:solidFill>
                <a:cs typeface="Arial" panose="020B0604020202020204" pitchFamily="34" charset="0"/>
              </a:rPr>
              <a:t>minh</a:t>
            </a:r>
            <a:r>
              <a:rPr lang="en-US" sz="2400" dirty="0" smtClean="0">
                <a:solidFill>
                  <a:schemeClr val="bg1"/>
                </a:solidFill>
                <a:cs typeface="Arial" panose="020B0604020202020204" pitchFamily="34" charset="0"/>
              </a:rPr>
              <a:t>.</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82" y="28338"/>
            <a:ext cx="10285714" cy="3174603"/>
          </a:xfrm>
          <a:prstGeom prst="rect">
            <a:avLst/>
          </a:prstGeom>
        </p:spPr>
      </p:pic>
      <p:sp>
        <p:nvSpPr>
          <p:cNvPr id="10" name="Flowchart: Off-page Connector 9"/>
          <p:cNvSpPr/>
          <p:nvPr/>
        </p:nvSpPr>
        <p:spPr>
          <a:xfrm>
            <a:off x="10309520" y="13648"/>
            <a:ext cx="1869256" cy="3189293"/>
          </a:xfrm>
          <a:prstGeom prst="flowChartOffpage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452677" y="114585"/>
            <a:ext cx="1582942" cy="158294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Rectangle 7"/>
          <p:cNvSpPr/>
          <p:nvPr/>
        </p:nvSpPr>
        <p:spPr>
          <a:xfrm>
            <a:off x="10382145" y="1695848"/>
            <a:ext cx="1755610" cy="878895"/>
          </a:xfrm>
          <a:prstGeom prst="rect">
            <a:avLst/>
          </a:prstGeom>
        </p:spPr>
        <p:txBody>
          <a:bodyPr wrap="none">
            <a:spAutoFit/>
          </a:bodyPr>
          <a:lstStyle/>
          <a:p>
            <a:pPr algn="ctr">
              <a:lnSpc>
                <a:spcPct val="150000"/>
              </a:lnSpc>
            </a:pPr>
            <a:r>
              <a:rPr lang="en-US" b="1" i="1" dirty="0">
                <a:solidFill>
                  <a:schemeClr val="bg1"/>
                </a:solidFill>
                <a:latin typeface="Times New Roman" panose="02020603050405020304" pitchFamily="18" charset="0"/>
              </a:rPr>
              <a:t>John </a:t>
            </a:r>
            <a:r>
              <a:rPr lang="en-US" b="1" i="1" dirty="0" smtClean="0">
                <a:solidFill>
                  <a:schemeClr val="bg1"/>
                </a:solidFill>
                <a:latin typeface="Times New Roman" panose="02020603050405020304" pitchFamily="18" charset="0"/>
              </a:rPr>
              <a:t>McCarthy</a:t>
            </a:r>
          </a:p>
          <a:p>
            <a:pPr algn="ctr">
              <a:lnSpc>
                <a:spcPct val="150000"/>
              </a:lnSpc>
            </a:pPr>
            <a:r>
              <a:rPr lang="en-US" b="1" i="1" dirty="0" smtClean="0">
                <a:solidFill>
                  <a:schemeClr val="bg1"/>
                </a:solidFill>
                <a:latin typeface="Times New Roman" panose="02020603050405020304" pitchFamily="18" charset="0"/>
              </a:rPr>
              <a:t>(1927-2011</a:t>
            </a:r>
            <a:r>
              <a:rPr lang="en-US" b="1" i="1" dirty="0">
                <a:solidFill>
                  <a:schemeClr val="bg1"/>
                </a:solidFill>
                <a:latin typeface="Times New Roman" panose="02020603050405020304" pitchFamily="18" charset="0"/>
              </a:rPr>
              <a:t>) </a:t>
            </a:r>
            <a:endParaRPr lang="en-US" b="1" i="1" dirty="0">
              <a:solidFill>
                <a:schemeClr val="bg1"/>
              </a:solidFill>
            </a:endParaRPr>
          </a:p>
        </p:txBody>
      </p:sp>
    </p:spTree>
    <p:extLst>
      <p:ext uri="{BB962C8B-B14F-4D97-AF65-F5344CB8AC3E}">
        <p14:creationId xmlns:p14="http://schemas.microsoft.com/office/powerpoint/2010/main" val="17909235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887" y="27296"/>
            <a:ext cx="8426043" cy="387596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1782" y="3940506"/>
            <a:ext cx="2095500" cy="2876550"/>
          </a:xfrm>
          <a:prstGeom prst="rect">
            <a:avLst/>
          </a:prstGeom>
        </p:spPr>
      </p:pic>
      <p:sp>
        <p:nvSpPr>
          <p:cNvPr id="8" name="Rectangle 7"/>
          <p:cNvSpPr/>
          <p:nvPr/>
        </p:nvSpPr>
        <p:spPr>
          <a:xfrm>
            <a:off x="10112723" y="6358982"/>
            <a:ext cx="1973617" cy="458074"/>
          </a:xfrm>
          <a:prstGeom prst="rect">
            <a:avLst/>
          </a:prstGeom>
        </p:spPr>
        <p:txBody>
          <a:bodyPr wrap="none">
            <a:spAutoFit/>
          </a:bodyPr>
          <a:lstStyle/>
          <a:p>
            <a:pPr algn="ctr">
              <a:lnSpc>
                <a:spcPct val="150000"/>
              </a:lnSpc>
            </a:pPr>
            <a:r>
              <a:rPr lang="en-US" b="1" i="1" dirty="0">
                <a:solidFill>
                  <a:schemeClr val="bg1"/>
                </a:solidFill>
                <a:latin typeface="Times New Roman" panose="02020603050405020304" pitchFamily="18" charset="0"/>
              </a:rPr>
              <a:t>Joel Moses (1941) </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4887" y="3940506"/>
            <a:ext cx="6283249" cy="2876550"/>
          </a:xfrm>
          <a:prstGeom prst="rect">
            <a:avLst/>
          </a:prstGeom>
        </p:spPr>
      </p:pic>
      <p:pic>
        <p:nvPicPr>
          <p:cNvPr id="6" name="Picture 5"/>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98114" y="3986085"/>
            <a:ext cx="3094880" cy="2785392"/>
          </a:xfrm>
          <a:prstGeom prst="rect">
            <a:avLst/>
          </a:prstGeom>
        </p:spPr>
      </p:pic>
      <p:sp>
        <p:nvSpPr>
          <p:cNvPr id="7" name="Rectangle 6"/>
          <p:cNvSpPr/>
          <p:nvPr/>
        </p:nvSpPr>
        <p:spPr>
          <a:xfrm>
            <a:off x="4722125" y="6403353"/>
            <a:ext cx="4840115" cy="369332"/>
          </a:xfrm>
          <a:prstGeom prst="rect">
            <a:avLst/>
          </a:prstGeom>
        </p:spPr>
        <p:txBody>
          <a:bodyPr wrap="square">
            <a:spAutoFit/>
          </a:bodyPr>
          <a:lstStyle/>
          <a:p>
            <a:r>
              <a:rPr lang="en-US" dirty="0">
                <a:solidFill>
                  <a:srgbClr val="FF0000"/>
                </a:solidFill>
              </a:rPr>
              <a:t>Marvin </a:t>
            </a:r>
            <a:r>
              <a:rPr lang="en-US" dirty="0" err="1">
                <a:solidFill>
                  <a:srgbClr val="FF0000"/>
                </a:solidFill>
              </a:rPr>
              <a:t>Minsky</a:t>
            </a:r>
            <a:r>
              <a:rPr lang="en-US" dirty="0">
                <a:solidFill>
                  <a:srgbClr val="FF0000"/>
                </a:solidFill>
              </a:rPr>
              <a:t> </a:t>
            </a:r>
            <a:r>
              <a:rPr lang="en-US" dirty="0" smtClean="0">
                <a:solidFill>
                  <a:srgbClr val="FF0000"/>
                </a:solidFill>
              </a:rPr>
              <a:t>                                Seymour </a:t>
            </a:r>
            <a:r>
              <a:rPr lang="en-US" dirty="0" err="1">
                <a:solidFill>
                  <a:srgbClr val="FF0000"/>
                </a:solidFill>
              </a:rPr>
              <a:t>Papert</a:t>
            </a:r>
            <a:r>
              <a:rPr lang="en-US" dirty="0">
                <a:solidFill>
                  <a:srgbClr val="FF0000"/>
                </a:solidFill>
              </a:rPr>
              <a:t> </a:t>
            </a:r>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253" y="23594"/>
            <a:ext cx="2604402" cy="3047151"/>
          </a:xfrm>
          <a:prstGeom prst="rect">
            <a:avLst/>
          </a:prstGeom>
        </p:spPr>
      </p:pic>
      <p:sp>
        <p:nvSpPr>
          <p:cNvPr id="13" name="Rectangle 12"/>
          <p:cNvSpPr/>
          <p:nvPr/>
        </p:nvSpPr>
        <p:spPr>
          <a:xfrm>
            <a:off x="59957" y="2938105"/>
            <a:ext cx="2479369" cy="830997"/>
          </a:xfrm>
          <a:prstGeom prst="rect">
            <a:avLst/>
          </a:prstGeom>
        </p:spPr>
        <p:txBody>
          <a:bodyPr wrap="square">
            <a:spAutoFit/>
          </a:bodyPr>
          <a:lstStyle/>
          <a:p>
            <a:pPr algn="ctr">
              <a:lnSpc>
                <a:spcPct val="150000"/>
              </a:lnSpc>
            </a:pPr>
            <a:r>
              <a:rPr lang="en-US" sz="1600" b="1" i="1" dirty="0">
                <a:solidFill>
                  <a:schemeClr val="bg1"/>
                </a:solidFill>
                <a:latin typeface="Times New Roman" panose="02020603050405020304" pitchFamily="18" charset="0"/>
              </a:rPr>
              <a:t>Alain </a:t>
            </a:r>
            <a:r>
              <a:rPr lang="en-US" sz="1600" b="1" i="1" dirty="0" err="1">
                <a:solidFill>
                  <a:schemeClr val="bg1"/>
                </a:solidFill>
                <a:latin typeface="Times New Roman" panose="02020603050405020304" pitchFamily="18" charset="0"/>
              </a:rPr>
              <a:t>Colmerauer</a:t>
            </a:r>
            <a:r>
              <a:rPr lang="en-US" sz="1600" b="1" i="1" dirty="0">
                <a:solidFill>
                  <a:schemeClr val="bg1"/>
                </a:solidFill>
                <a:latin typeface="Times New Roman" panose="02020603050405020304" pitchFamily="18" charset="0"/>
              </a:rPr>
              <a:t> </a:t>
            </a:r>
            <a:endParaRPr lang="en-US" sz="1600" b="1" i="1" dirty="0" smtClean="0">
              <a:solidFill>
                <a:schemeClr val="bg1"/>
              </a:solidFill>
              <a:latin typeface="Times New Roman" panose="02020603050405020304" pitchFamily="18" charset="0"/>
            </a:endParaRPr>
          </a:p>
          <a:p>
            <a:pPr algn="ctr">
              <a:lnSpc>
                <a:spcPct val="150000"/>
              </a:lnSpc>
            </a:pPr>
            <a:r>
              <a:rPr lang="en-US" sz="1600" b="1" i="1" dirty="0" smtClean="0">
                <a:solidFill>
                  <a:schemeClr val="bg1"/>
                </a:solidFill>
                <a:latin typeface="Times New Roman" panose="02020603050405020304" pitchFamily="18" charset="0"/>
              </a:rPr>
              <a:t>(</a:t>
            </a:r>
            <a:r>
              <a:rPr lang="en-US" sz="1600" b="1" i="1" dirty="0">
                <a:solidFill>
                  <a:schemeClr val="bg1"/>
                </a:solidFill>
                <a:latin typeface="Times New Roman" panose="02020603050405020304" pitchFamily="18" charset="0"/>
              </a:rPr>
              <a:t>24 </a:t>
            </a:r>
            <a:r>
              <a:rPr lang="en-US" sz="1600" b="1" i="1" dirty="0" smtClean="0">
                <a:solidFill>
                  <a:schemeClr val="bg1"/>
                </a:solidFill>
                <a:latin typeface="Times New Roman" panose="02020603050405020304" pitchFamily="18" charset="0"/>
              </a:rPr>
              <a:t>/01/1941 </a:t>
            </a:r>
            <a:r>
              <a:rPr lang="en-US" sz="1600" b="1" i="1" dirty="0">
                <a:solidFill>
                  <a:schemeClr val="bg1"/>
                </a:solidFill>
                <a:latin typeface="Times New Roman" panose="02020603050405020304" pitchFamily="18" charset="0"/>
              </a:rPr>
              <a:t>– 12 </a:t>
            </a:r>
            <a:r>
              <a:rPr lang="en-US" sz="1600" b="1" i="1" dirty="0" smtClean="0">
                <a:solidFill>
                  <a:schemeClr val="bg1"/>
                </a:solidFill>
                <a:latin typeface="Times New Roman" panose="02020603050405020304" pitchFamily="18" charset="0"/>
              </a:rPr>
              <a:t>/05/2017</a:t>
            </a:r>
            <a:r>
              <a:rPr lang="en-US" sz="1600" b="1" i="1" dirty="0">
                <a:solidFill>
                  <a:schemeClr val="bg1"/>
                </a:solidFill>
                <a:latin typeface="Times New Roman" panose="02020603050405020304" pitchFamily="18" charset="0"/>
              </a:rPr>
              <a:t>) </a:t>
            </a:r>
          </a:p>
        </p:txBody>
      </p:sp>
      <p:sp>
        <p:nvSpPr>
          <p:cNvPr id="14" name="Flowchart: Off-page Connector 13"/>
          <p:cNvSpPr/>
          <p:nvPr/>
        </p:nvSpPr>
        <p:spPr>
          <a:xfrm>
            <a:off x="2805529" y="11949"/>
            <a:ext cx="480369" cy="540000"/>
          </a:xfrm>
          <a:prstGeom prst="flowChartOffpage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dirty="0" smtClean="0"/>
              <a:t>P</a:t>
            </a:r>
            <a:endParaRPr lang="en-US" sz="4000" dirty="0"/>
          </a:p>
        </p:txBody>
      </p:sp>
      <p:sp>
        <p:nvSpPr>
          <p:cNvPr id="20" name="Flowchart: Off-page Connector 19"/>
          <p:cNvSpPr/>
          <p:nvPr/>
        </p:nvSpPr>
        <p:spPr>
          <a:xfrm>
            <a:off x="2805528" y="551949"/>
            <a:ext cx="480369" cy="540000"/>
          </a:xfrm>
          <a:prstGeom prst="flowChartOffpage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dirty="0" smtClean="0"/>
              <a:t>R</a:t>
            </a:r>
            <a:endParaRPr lang="en-US" sz="4000" dirty="0"/>
          </a:p>
        </p:txBody>
      </p:sp>
      <p:sp>
        <p:nvSpPr>
          <p:cNvPr id="21" name="Flowchart: Off-page Connector 20"/>
          <p:cNvSpPr/>
          <p:nvPr/>
        </p:nvSpPr>
        <p:spPr>
          <a:xfrm>
            <a:off x="2805528" y="1071703"/>
            <a:ext cx="480369" cy="540000"/>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O</a:t>
            </a:r>
            <a:endParaRPr lang="en-US" sz="4000" dirty="0"/>
          </a:p>
        </p:txBody>
      </p:sp>
      <p:sp>
        <p:nvSpPr>
          <p:cNvPr id="22" name="Flowchart: Off-page Connector 21"/>
          <p:cNvSpPr/>
          <p:nvPr/>
        </p:nvSpPr>
        <p:spPr>
          <a:xfrm>
            <a:off x="2805528" y="1605461"/>
            <a:ext cx="480369" cy="540000"/>
          </a:xfrm>
          <a:prstGeom prst="flowChartOffpageConnecto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000" dirty="0" smtClean="0"/>
              <a:t>L</a:t>
            </a:r>
            <a:endParaRPr lang="en-US" sz="4000" dirty="0"/>
          </a:p>
        </p:txBody>
      </p:sp>
      <p:sp>
        <p:nvSpPr>
          <p:cNvPr id="23" name="Flowchart: Off-page Connector 22"/>
          <p:cNvSpPr/>
          <p:nvPr/>
        </p:nvSpPr>
        <p:spPr>
          <a:xfrm>
            <a:off x="2805528" y="2145461"/>
            <a:ext cx="480369" cy="540000"/>
          </a:xfrm>
          <a:prstGeom prst="flowChartOffpage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000" dirty="0" smtClean="0"/>
              <a:t>O</a:t>
            </a:r>
            <a:endParaRPr lang="en-US" sz="4000" dirty="0"/>
          </a:p>
        </p:txBody>
      </p:sp>
      <p:sp>
        <p:nvSpPr>
          <p:cNvPr id="24" name="Flowchart: Off-page Connector 23"/>
          <p:cNvSpPr/>
          <p:nvPr/>
        </p:nvSpPr>
        <p:spPr>
          <a:xfrm>
            <a:off x="2805528" y="2704668"/>
            <a:ext cx="480369" cy="540000"/>
          </a:xfrm>
          <a:prstGeom prst="flowChartOffpage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dirty="0" smtClean="0"/>
              <a:t>G</a:t>
            </a:r>
            <a:endParaRPr lang="en-US" sz="4000" dirty="0"/>
          </a:p>
        </p:txBody>
      </p:sp>
    </p:spTree>
    <p:extLst>
      <p:ext uri="{BB962C8B-B14F-4D97-AF65-F5344CB8AC3E}">
        <p14:creationId xmlns:p14="http://schemas.microsoft.com/office/powerpoint/2010/main" val="30995519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sp>
        <p:nvSpPr>
          <p:cNvPr id="13" name="Rectangle 12"/>
          <p:cNvSpPr/>
          <p:nvPr/>
        </p:nvSpPr>
        <p:spPr>
          <a:xfrm>
            <a:off x="-162233" y="3053791"/>
            <a:ext cx="2768954" cy="923330"/>
          </a:xfrm>
          <a:prstGeom prst="rect">
            <a:avLst/>
          </a:prstGeom>
        </p:spPr>
        <p:txBody>
          <a:bodyPr wrap="square">
            <a:spAutoFit/>
          </a:bodyPr>
          <a:lstStyle/>
          <a:p>
            <a:pPr algn="ctr">
              <a:lnSpc>
                <a:spcPct val="150000"/>
              </a:lnSpc>
            </a:pPr>
            <a:r>
              <a:rPr lang="en-US" b="1" i="1" dirty="0">
                <a:solidFill>
                  <a:schemeClr val="bg1"/>
                </a:solidFill>
                <a:latin typeface="Times New Roman" panose="02020603050405020304" pitchFamily="18" charset="0"/>
              </a:rPr>
              <a:t>Edward </a:t>
            </a:r>
            <a:r>
              <a:rPr lang="en-US" b="1" i="1" dirty="0" err="1" smtClean="0">
                <a:solidFill>
                  <a:schemeClr val="bg1"/>
                </a:solidFill>
                <a:latin typeface="Times New Roman" panose="02020603050405020304" pitchFamily="18" charset="0"/>
              </a:rPr>
              <a:t>Hance</a:t>
            </a:r>
            <a:r>
              <a:rPr lang="en-US" b="1" i="1" dirty="0" smtClean="0">
                <a:solidFill>
                  <a:schemeClr val="bg1"/>
                </a:solidFill>
                <a:latin typeface="Times New Roman" panose="02020603050405020304" pitchFamily="18" charset="0"/>
              </a:rPr>
              <a:t> </a:t>
            </a:r>
            <a:r>
              <a:rPr lang="en-US" b="1" i="1" dirty="0" err="1">
                <a:solidFill>
                  <a:schemeClr val="bg1"/>
                </a:solidFill>
                <a:latin typeface="Times New Roman" panose="02020603050405020304" pitchFamily="18" charset="0"/>
              </a:rPr>
              <a:t>Shortliffe</a:t>
            </a:r>
            <a:r>
              <a:rPr lang="en-US" b="1" i="1" dirty="0">
                <a:solidFill>
                  <a:schemeClr val="bg1"/>
                </a:solidFill>
                <a:latin typeface="Times New Roman" panose="02020603050405020304" pitchFamily="18" charset="0"/>
              </a:rPr>
              <a:t> </a:t>
            </a:r>
            <a:endParaRPr lang="en-US" b="1" i="1" dirty="0" smtClean="0">
              <a:solidFill>
                <a:schemeClr val="bg1"/>
              </a:solidFill>
              <a:latin typeface="Times New Roman" panose="02020603050405020304" pitchFamily="18" charset="0"/>
            </a:endParaRPr>
          </a:p>
          <a:p>
            <a:pPr algn="ctr">
              <a:lnSpc>
                <a:spcPct val="150000"/>
              </a:lnSpc>
            </a:pPr>
            <a:r>
              <a:rPr lang="en-US" b="1" i="1" dirty="0" smtClean="0">
                <a:solidFill>
                  <a:schemeClr val="bg1"/>
                </a:solidFill>
                <a:latin typeface="Times New Roman" panose="02020603050405020304" pitchFamily="18" charset="0"/>
              </a:rPr>
              <a:t>(1947</a:t>
            </a:r>
            <a:r>
              <a:rPr lang="en-US" b="1" i="1" dirty="0">
                <a:solidFill>
                  <a:schemeClr val="bg1"/>
                </a:solidFill>
                <a:latin typeface="Times New Roman" panose="02020603050405020304" pitchFamily="18" charset="0"/>
              </a:rPr>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4" y="27296"/>
            <a:ext cx="2571556" cy="3181307"/>
          </a:xfrm>
          <a:prstGeom prst="rect">
            <a:avLst/>
          </a:prstGeom>
        </p:spPr>
      </p:pic>
      <p:sp>
        <p:nvSpPr>
          <p:cNvPr id="10" name="Rectangle 9"/>
          <p:cNvSpPr/>
          <p:nvPr/>
        </p:nvSpPr>
        <p:spPr>
          <a:xfrm>
            <a:off x="117048" y="3922530"/>
            <a:ext cx="5604681" cy="2793842"/>
          </a:xfrm>
          <a:prstGeom prst="rect">
            <a:avLst/>
          </a:prstGeom>
          <a:ln>
            <a:solidFill>
              <a:srgbClr val="002060"/>
            </a:solidFill>
          </a:ln>
        </p:spPr>
        <p:txBody>
          <a:bodyPr wrap="square">
            <a:spAutoFit/>
          </a:bodyPr>
          <a:lstStyle/>
          <a:p>
            <a:pPr algn="just">
              <a:lnSpc>
                <a:spcPct val="150000"/>
              </a:lnSpc>
            </a:pPr>
            <a:r>
              <a:rPr lang="en-US" sz="2400" dirty="0">
                <a:solidFill>
                  <a:schemeClr val="bg1"/>
                </a:solidFill>
                <a:latin typeface="Arial" panose="020B0604020202020204" pitchFamily="34" charset="0"/>
                <a:cs typeface="Arial" panose="020B0604020202020204" pitchFamily="34" charset="0"/>
              </a:rPr>
              <a:t>Ted </a:t>
            </a:r>
            <a:r>
              <a:rPr lang="en-US" sz="2400" dirty="0" err="1">
                <a:solidFill>
                  <a:schemeClr val="bg1"/>
                </a:solidFill>
                <a:latin typeface="Arial" panose="020B0604020202020204" pitchFamily="34" charset="0"/>
                <a:cs typeface="Arial" panose="020B0604020202020204" pitchFamily="34" charset="0"/>
              </a:rPr>
              <a:t>Shortliffe</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xây</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dựng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thành</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công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một</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số</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hệ</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chuyên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gia</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đầu</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tiên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trợ</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giúp</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chẩn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đoán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trong</a:t>
            </a:r>
            <a:r>
              <a:rPr lang="en-US" sz="2400" dirty="0">
                <a:solidFill>
                  <a:schemeClr val="bg1"/>
                </a:solidFill>
                <a:latin typeface="Arial" panose="020B0604020202020204" pitchFamily="34" charset="0"/>
                <a:cs typeface="Arial" panose="020B0604020202020204" pitchFamily="34" charset="0"/>
              </a:rPr>
              <a:t> y </a:t>
            </a:r>
            <a:r>
              <a:rPr lang="en-US" sz="2400" dirty="0" err="1">
                <a:solidFill>
                  <a:schemeClr val="bg1"/>
                </a:solidFill>
                <a:latin typeface="Arial" panose="020B0604020202020204" pitchFamily="34" charset="0"/>
                <a:cs typeface="Arial" panose="020B0604020202020204" pitchFamily="34" charset="0"/>
              </a:rPr>
              <a:t>học</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các</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hệ</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thống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này</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sử</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dụng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ngôn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ngữ</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luật</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để</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biểu</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diễn</a:t>
            </a:r>
            <a:r>
              <a:rPr lang="en-US" sz="2400" dirty="0">
                <a:solidFill>
                  <a:schemeClr val="bg1"/>
                </a:solidFill>
                <a:latin typeface="Arial" panose="020B0604020202020204" pitchFamily="34" charset="0"/>
                <a:cs typeface="Arial" panose="020B0604020202020204" pitchFamily="34" charset="0"/>
              </a:rPr>
              <a:t> tri </a:t>
            </a:r>
            <a:r>
              <a:rPr lang="en-US" sz="2400" dirty="0" err="1">
                <a:solidFill>
                  <a:schemeClr val="bg1"/>
                </a:solidFill>
                <a:latin typeface="Arial" panose="020B0604020202020204" pitchFamily="34" charset="0"/>
                <a:cs typeface="Arial" panose="020B0604020202020204" pitchFamily="34" charset="0"/>
              </a:rPr>
              <a:t>thức</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và</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suy</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diễn</a:t>
            </a:r>
            <a:r>
              <a:rPr lang="en-US" sz="2400" dirty="0">
                <a:solidFill>
                  <a:schemeClr val="bg1"/>
                </a:solidFill>
                <a:latin typeface="Arial" panose="020B0604020202020204" pitchFamily="34" charset="0"/>
                <a:cs typeface="Arial" panose="020B0604020202020204" pitchFamily="34" charset="0"/>
              </a:rPr>
              <a:t>.</a:t>
            </a: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674960" y="1024188"/>
            <a:ext cx="4124996" cy="1501253"/>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674960" y="714185"/>
            <a:ext cx="4124996" cy="340055"/>
          </a:xfrm>
          <a:prstGeom prst="rect">
            <a:avLst/>
          </a:prstGeom>
        </p:spPr>
      </p:pic>
      <p:sp>
        <p:nvSpPr>
          <p:cNvPr id="27" name="Rectangle 26"/>
          <p:cNvSpPr/>
          <p:nvPr/>
        </p:nvSpPr>
        <p:spPr>
          <a:xfrm>
            <a:off x="6055602" y="3922530"/>
            <a:ext cx="6073254" cy="2862322"/>
          </a:xfrm>
          <a:prstGeom prst="rect">
            <a:avLst/>
          </a:prstGeom>
          <a:ln>
            <a:solidFill>
              <a:srgbClr val="00B050"/>
            </a:solidFill>
          </a:ln>
        </p:spPr>
        <p:txBody>
          <a:bodyPr wrap="square">
            <a:spAutoFit/>
          </a:bodyPr>
          <a:lstStyle/>
          <a:p>
            <a:pPr algn="just">
              <a:lnSpc>
                <a:spcPct val="150000"/>
              </a:lnSpc>
            </a:pPr>
            <a:r>
              <a:rPr lang="vi-VN" sz="2400" dirty="0">
                <a:solidFill>
                  <a:schemeClr val="bg1"/>
                </a:solidFill>
                <a:cs typeface="Arial" panose="020B0604020202020204" pitchFamily="34" charset="0"/>
              </a:rPr>
              <a:t>Vào những năm 1990 và đầu thế kỷ 21, AI đã đạt được những thành tựu to lớn nhất, AI</a:t>
            </a:r>
            <a:r>
              <a:rPr lang="en-US" sz="2400" dirty="0">
                <a:solidFill>
                  <a:schemeClr val="bg1"/>
                </a:solidFill>
                <a:cs typeface="Arial" panose="020B0604020202020204" pitchFamily="34" charset="0"/>
              </a:rPr>
              <a:t> </a:t>
            </a:r>
            <a:r>
              <a:rPr lang="vi-VN" sz="2400" dirty="0">
                <a:solidFill>
                  <a:schemeClr val="bg1"/>
                </a:solidFill>
                <a:cs typeface="Arial" panose="020B0604020202020204" pitchFamily="34" charset="0"/>
              </a:rPr>
              <a:t>được áp dụng trong logic, khai phá dữ liệu, chẩn đoán y học và nhiều lĩnh vực ứng dụng</a:t>
            </a:r>
            <a:r>
              <a:rPr lang="en-US" sz="2400" dirty="0">
                <a:solidFill>
                  <a:schemeClr val="bg1"/>
                </a:solidFill>
                <a:cs typeface="Arial" panose="020B0604020202020204" pitchFamily="34" charset="0"/>
              </a:rPr>
              <a:t> </a:t>
            </a:r>
            <a:r>
              <a:rPr lang="vi-VN" sz="2400" dirty="0">
                <a:solidFill>
                  <a:schemeClr val="bg1"/>
                </a:solidFill>
                <a:cs typeface="Arial" panose="020B0604020202020204" pitchFamily="34" charset="0"/>
              </a:rPr>
              <a:t>khác trong công nghiệp</a:t>
            </a:r>
            <a:endParaRPr lang="en-US" sz="2400" dirty="0">
              <a:solidFill>
                <a:schemeClr val="bg1"/>
              </a:solidFill>
              <a:cs typeface="Arial" panose="020B0604020202020204" pitchFamily="34" charset="0"/>
            </a:endParaRP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8197" y="40944"/>
            <a:ext cx="5274308" cy="3838064"/>
          </a:xfrm>
          <a:prstGeom prst="rect">
            <a:avLst/>
          </a:prstGeom>
        </p:spPr>
      </p:pic>
    </p:spTree>
    <p:extLst>
      <p:ext uri="{BB962C8B-B14F-4D97-AF65-F5344CB8AC3E}">
        <p14:creationId xmlns:p14="http://schemas.microsoft.com/office/powerpoint/2010/main" val="14586052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1531</TotalTime>
  <Words>6014</Words>
  <Application>Microsoft Office PowerPoint</Application>
  <PresentationFormat>Widescreen</PresentationFormat>
  <Paragraphs>552</Paragraphs>
  <Slides>37</Slides>
  <Notes>29</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37</vt:i4>
      </vt:variant>
    </vt:vector>
  </HeadingPairs>
  <TitlesOfParts>
    <vt:vector size="51" baseType="lpstr">
      <vt:lpstr>Arial (Body)</vt:lpstr>
      <vt:lpstr>Eurostile BQ</vt:lpstr>
      <vt:lpstr>Nexa Bold</vt:lpstr>
      <vt:lpstr>Nexa Light</vt:lpstr>
      <vt:lpstr>Open Sans</vt:lpstr>
      <vt:lpstr>Open Sans Condensed</vt:lpstr>
      <vt:lpstr>Open Sans Condensed Light</vt:lpstr>
      <vt:lpstr>Arial</vt:lpstr>
      <vt:lpstr>Calibri</vt:lpstr>
      <vt:lpstr>Calibri Light</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Pankaj Sharma</dc:creator>
  <cp:lastModifiedBy>Windows User</cp:lastModifiedBy>
  <cp:revision>127</cp:revision>
  <dcterms:created xsi:type="dcterms:W3CDTF">2017-07-05T17:02:58Z</dcterms:created>
  <dcterms:modified xsi:type="dcterms:W3CDTF">2018-12-07T09:44:06Z</dcterms:modified>
</cp:coreProperties>
</file>